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27" r:id="rId18"/>
    <p:sldId id="352" r:id="rId19"/>
    <p:sldId id="347" r:id="rId20"/>
    <p:sldId id="348" r:id="rId21"/>
    <p:sldId id="328" r:id="rId22"/>
    <p:sldId id="343" r:id="rId23"/>
    <p:sldId id="344" r:id="rId24"/>
    <p:sldId id="329" r:id="rId25"/>
    <p:sldId id="345" r:id="rId26"/>
    <p:sldId id="346" r:id="rId27"/>
    <p:sldId id="331" r:id="rId28"/>
    <p:sldId id="332" r:id="rId29"/>
    <p:sldId id="333" r:id="rId30"/>
    <p:sldId id="353" r:id="rId31"/>
    <p:sldId id="334" r:id="rId32"/>
    <p:sldId id="307" r:id="rId33"/>
  </p:sldIdLst>
  <p:sldSz cx="12192000" cy="6858000"/>
  <p:notesSz cx="6858000" cy="9144000"/>
  <p:embeddedFontLst>
    <p:embeddedFont>
      <p:font typeface="나눔고딕" panose="020D0604000000000000" pitchFamily="50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Light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4396C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90" d="100"/>
          <a:sy n="90" d="100"/>
        </p:scale>
        <p:origin x="85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논문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0" i="0" dirty="0" err="1">
                <a:effectLst/>
                <a:latin typeface="Söhne"/>
              </a:rPr>
              <a:t>여기까지가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최적화 기법에 대한 설명이었습니다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이번 슬라이드에서는 사용한 </a:t>
            </a:r>
            <a:r>
              <a:rPr lang="en-US" altLang="ko-KR" b="0" i="0" dirty="0" err="1">
                <a:effectLst/>
                <a:latin typeface="Söhne"/>
              </a:rPr>
              <a:t>nasa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데이터셋에 대한 설명을 하겠습니다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훈련 데이터</a:t>
            </a:r>
            <a:r>
              <a:rPr lang="en-US" altLang="ko-KR" dirty="0"/>
              <a:t>(80%)</a:t>
            </a:r>
            <a:r>
              <a:rPr lang="ko-KR" altLang="en-US" dirty="0"/>
              <a:t>와 테스트 데이터</a:t>
            </a:r>
            <a:r>
              <a:rPr lang="en-US" altLang="ko-KR" dirty="0"/>
              <a:t>(20%)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 분할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데이터 분할은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en-US" altLang="ko-KR" dirty="0"/>
              <a:t> </a:t>
            </a:r>
            <a:r>
              <a:rPr lang="ko-KR" altLang="en-US" dirty="0"/>
              <a:t>함수를 사용해 구현되었습니다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데이터셋을 훈련 데이터와 테스트 데이터로 나누어</a:t>
            </a:r>
            <a:r>
              <a:rPr lang="en-US" altLang="ko-KR" dirty="0"/>
              <a:t>, </a:t>
            </a:r>
            <a:r>
              <a:rPr lang="ko-KR" altLang="en-US" dirty="0"/>
              <a:t>훈련 데이터는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</a:t>
            </a:r>
            <a:r>
              <a:rPr lang="en-US" altLang="ko-KR" dirty="0"/>
              <a:t>, </a:t>
            </a:r>
            <a:r>
              <a:rPr lang="ko-KR" altLang="en-US" dirty="0"/>
              <a:t>테스트 데이터는 최적화된 모델의 일반화 성능 평가에 활용되었습니다</a:t>
            </a:r>
            <a:r>
              <a:rPr lang="en-US" altLang="ko-KR" dirty="0"/>
              <a:t>."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교차 검증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(cross-validation)</a:t>
            </a:r>
            <a:r>
              <a:rPr lang="ko-KR" altLang="en-US" dirty="0"/>
              <a:t>을 병행하여 모델 성능의 변동성을 줄이고 안정성을 검증하였습니다</a:t>
            </a:r>
            <a:r>
              <a:rPr lang="en-US" altLang="ko-KR" dirty="0"/>
              <a:t>. </a:t>
            </a:r>
            <a:r>
              <a:rPr lang="ko-KR" altLang="en-US" dirty="0"/>
              <a:t>교차 검증은 여러 번의 데이터 분할을 통해 모델의 성능을 평가하는 방식으로</a:t>
            </a:r>
            <a:r>
              <a:rPr lang="en-US" altLang="ko-KR" dirty="0"/>
              <a:t>, </a:t>
            </a:r>
            <a:r>
              <a:rPr lang="ko-KR" altLang="en-US" dirty="0"/>
              <a:t>신뢰성 있는 결과를 보장합니다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 분석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교차 검증 결과를 종합적으로 분석하여 각 최적화 기법과 모델의 성능을 비교하였습니다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최적화된 모델이 새로운 데이터에서도 얼마나 잘 작동하는지 확인할 수 있었습니다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데이터 분할과 교차 검증은 모델의 성능을 객관적으로 평가하고</a:t>
            </a:r>
            <a:r>
              <a:rPr lang="en-US" altLang="ko-KR" dirty="0"/>
              <a:t>, </a:t>
            </a:r>
            <a:r>
              <a:rPr lang="ko-KR" altLang="en-US" dirty="0"/>
              <a:t>최적화 기법과 모델의 안정성을 검증하는 데 핵심적인 역할을 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본 연구에서는 모든 모델이 동일한 초기 상태에서 시작하도록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초기화를 통일한 이유는 </a:t>
            </a:r>
            <a:r>
              <a:rPr lang="ko-KR" altLang="en-US" b="1" dirty="0"/>
              <a:t>최적화 기법의 성능을 공정하게 비교할 수 있는 기준</a:t>
            </a:r>
            <a:r>
              <a:rPr lang="ko-KR" altLang="en-US" dirty="0"/>
              <a:t>을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기법이 모델 성능을 얼마나 효과적으로 개선할 수 있는지를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초기 상태에서의 모델 성능을 기준으로 하여</a:t>
            </a:r>
            <a:r>
              <a:rPr lang="en-US" altLang="ko-KR" dirty="0"/>
              <a:t>, </a:t>
            </a:r>
            <a:r>
              <a:rPr lang="ko-KR" altLang="en-US" dirty="0"/>
              <a:t>최적화 기법이 성능을 얼마나 향상시켰는지 정량적으로 분석하였습니다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최적화 과정에서는 특정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모델 성능에 미치는 영향을 분석하였고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각 모델별로 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도출하고</a:t>
            </a:r>
            <a:r>
              <a:rPr lang="en-US" altLang="ko-KR" dirty="0"/>
              <a:t>, </a:t>
            </a:r>
            <a:r>
              <a:rPr lang="ko-KR" altLang="en-US" dirty="0"/>
              <a:t>예측 성능을 극대화할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초기화 단계에서는 과적합을 방지하기 위해 </a:t>
            </a:r>
            <a:r>
              <a:rPr lang="ko-KR" altLang="en-US" b="1" dirty="0"/>
              <a:t>트리 깊이 제한</a:t>
            </a:r>
            <a:r>
              <a:rPr lang="ko-KR" altLang="en-US" dirty="0"/>
              <a:t>이나 </a:t>
            </a:r>
            <a:r>
              <a:rPr lang="ko-KR" altLang="en-US" b="1" dirty="0"/>
              <a:t>최소 샘플 분할 크기</a:t>
            </a:r>
            <a:r>
              <a:rPr lang="ko-KR" altLang="en-US" dirty="0"/>
              <a:t>와 같은 규제 관련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조정하였습니다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안정적인 최적화를 위한 환경을 마련하였습니다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모델 초기화와 최적화 과정은 성능 비교와 개선 효과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과적합</a:t>
            </a:r>
            <a:r>
              <a:rPr lang="ko-KR" altLang="en-US" dirty="0"/>
              <a:t> 방지의 중요한 역할을 담당합니다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트리 기반 앙상블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위해 </a:t>
            </a:r>
            <a:r>
              <a:rPr lang="ko-KR" altLang="en-US" b="1" dirty="0"/>
              <a:t>탐색 범위를 사전에 정의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최적화 기법의 효율성을 극대화하고</a:t>
            </a:r>
            <a:r>
              <a:rPr lang="en-US" altLang="ko-KR" dirty="0"/>
              <a:t>, </a:t>
            </a:r>
            <a:r>
              <a:rPr lang="ko-KR" altLang="en-US" dirty="0"/>
              <a:t>불필요한 계산 자원의 낭비를 방지하기 위한 전략적 접근이었습니다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탐색 범위를 설정하는 이유는 각 최적화 기법의 특성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탐색 공간이 명시적으로 요구되며</a:t>
            </a:r>
            <a:r>
              <a:rPr lang="en-US" altLang="ko-KR" dirty="0"/>
              <a:t>, </a:t>
            </a:r>
            <a:r>
              <a:rPr lang="ko-KR" altLang="en-US" dirty="0"/>
              <a:t>탐색 공간이 과도하게 넓을 경우 계산 비용이 기하급수적으로 증가할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Optimization</a:t>
            </a:r>
            <a:r>
              <a:rPr lang="ko-KR" altLang="en-US" dirty="0"/>
              <a:t>은 초기 탐색 공간을 모델링하여 점진적으로 탐색을 진행하므로</a:t>
            </a:r>
            <a:r>
              <a:rPr lang="en-US" altLang="ko-KR" dirty="0"/>
              <a:t>, </a:t>
            </a:r>
            <a:r>
              <a:rPr lang="ko-KR" altLang="en-US" dirty="0"/>
              <a:t>탐색 범위가 너무 좁으면 최적해를 찾지 못할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반대로 탐색 범위가 지나치게 넓으면 초기 탐색 과정이 비효율적일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상대적으로 초기 탐색 범위에 덜 민감하지만</a:t>
            </a:r>
            <a:r>
              <a:rPr lang="en-US" altLang="ko-KR" dirty="0"/>
              <a:t>, </a:t>
            </a:r>
            <a:r>
              <a:rPr lang="ko-KR" altLang="en-US" dirty="0"/>
              <a:t>지나치게 큰 탐색 공간에서는 수렴 속도가 느려질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탐색 범위는 모델과 기법의 특성을 고려해 설정되었습니다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은 </a:t>
            </a:r>
            <a:r>
              <a:rPr lang="en-US" altLang="ko-KR" dirty="0"/>
              <a:t>[0.01, 0.2]</a:t>
            </a:r>
            <a:r>
              <a:rPr lang="ko-KR" altLang="en-US" dirty="0"/>
              <a:t>로 제한하여 학습 속도와 성능 저하를 방지했으며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트리 개수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[50, 300] </a:t>
            </a:r>
            <a:r>
              <a:rPr lang="ko-KR" altLang="en-US" dirty="0"/>
              <a:t>범위로 설정해 과적합과 학습 시간 증가를 최소화했습니다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설정은 기존 연구에서 제시된 최적 탐색 범위를 참고하여 실용성을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탐색 범위를 사전에 정의하는 방식은 성능 최적화와 계산 효율성을 동시에 달성할 수 있는 효과적인 전략입니다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재현성을 보장하고</a:t>
            </a:r>
            <a:r>
              <a:rPr lang="en-US" altLang="ko-KR" dirty="0"/>
              <a:t>, </a:t>
            </a:r>
            <a:r>
              <a:rPr lang="ko-KR" altLang="en-US" dirty="0"/>
              <a:t>각 최적화 기법의 성능을 균등하게 비교할 수 있도록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1" dirty="0"/>
              <a:t>정밀도</a:t>
            </a:r>
            <a:r>
              <a:rPr lang="ko-KR" altLang="en-US" sz="2800" dirty="0"/>
              <a:t>는 모델이 양성으로 예측한 사례 중 실제로 양성인 비율을 나타내며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을 평가하는 지표입니다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정밀도는 특히 </a:t>
            </a:r>
            <a:r>
              <a:rPr lang="en-US" altLang="ko-KR" sz="2800" b="1" dirty="0"/>
              <a:t>False Positive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dirty="0"/>
              <a:t>소프트웨어 결함 탐지 상황에서는 </a:t>
            </a:r>
            <a:r>
              <a:rPr lang="ko-KR" altLang="en-US" sz="2800" b="1" dirty="0"/>
              <a:t>잘못된 경고를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결함이 있는 경우에만 탐지할 수 있도록 높은 정밀도가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이러한 높은 정밀도를 통해 개발 과정에서 불필요한 시간 낭비와 리소스 소모를 줄일 수 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이 중요한 문제에서 정밀도는 성능 평가의 핵심 지표로 활용됩니다</a:t>
            </a:r>
            <a:r>
              <a:rPr lang="en-US" altLang="ko-KR" sz="28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sz="2800" b="1" dirty="0"/>
              <a:t>재현율</a:t>
            </a:r>
            <a:r>
              <a:rPr lang="ko-KR" altLang="en-US" sz="2800" dirty="0"/>
              <a:t>은 </a:t>
            </a:r>
            <a:r>
              <a:rPr lang="ko-KR" altLang="en-US" sz="2800" b="1" dirty="0"/>
              <a:t>실제 양성 사례 중에서 모델이 정확히 탐지한 비율</a:t>
            </a:r>
            <a:r>
              <a:rPr lang="ko-KR" altLang="en-US" sz="2800" dirty="0"/>
              <a:t>을 나타내며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재현율은 특히 </a:t>
            </a:r>
            <a:r>
              <a:rPr lang="en-US" altLang="ko-KR" sz="2800" b="1" dirty="0"/>
              <a:t>False Negative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양성 사례를 놓치지 않고 탐지하는 능력을 평가하는 지표입니다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소프트웨어 품질 관리</a:t>
            </a:r>
            <a:r>
              <a:rPr lang="ko-KR" altLang="en-US" sz="2800" dirty="0"/>
              <a:t>와 같은 분야에서는 결함을 놓치지 않고 탐지하는 것이 매우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재현율이 높은 모델은 실제로 존재하는 결함을 가능한 한 모두 식별할 수 있어</a:t>
            </a:r>
            <a:r>
              <a:rPr lang="en-US" altLang="ko-KR" sz="2800" dirty="0"/>
              <a:t>, </a:t>
            </a:r>
            <a:r>
              <a:rPr lang="ko-KR" altLang="en-US" sz="2800" dirty="0"/>
              <a:t>품질 관리 및 유지보수의 효율성을 높이는 데 기여합니다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사례를 빠짐없이 탐지해야 하는 상황에서 재현율은 성능 평가의 필수적인 지표로 활용됩니다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연구방법 그리고 실험결과 및 분석 마지막으로 결론에 대해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전체 샘플 중에서 모델이 올바르게 예측한 비율을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b="1" dirty="0"/>
              <a:t>TP</a:t>
            </a:r>
            <a:r>
              <a:rPr lang="ko-KR" altLang="en-US" dirty="0"/>
              <a:t>는 </a:t>
            </a:r>
            <a:r>
              <a:rPr lang="en-US" altLang="ko-KR" dirty="0"/>
              <a:t>True Positive, </a:t>
            </a:r>
            <a:r>
              <a:rPr lang="en-US" altLang="ko-KR" b="1" dirty="0"/>
              <a:t>TN</a:t>
            </a:r>
            <a:r>
              <a:rPr lang="ko-KR" altLang="en-US" dirty="0"/>
              <a:t>은 </a:t>
            </a:r>
            <a:r>
              <a:rPr lang="en-US" altLang="ko-KR" dirty="0"/>
              <a:t>True Negative, </a:t>
            </a:r>
            <a:r>
              <a:rPr lang="en-US" altLang="ko-KR" b="1" dirty="0"/>
              <a:t>FP</a:t>
            </a:r>
            <a:r>
              <a:rPr lang="ko-KR" altLang="en-US" dirty="0"/>
              <a:t>는 </a:t>
            </a:r>
            <a:r>
              <a:rPr lang="en-US" altLang="ko-KR" dirty="0"/>
              <a:t>False Positive, </a:t>
            </a:r>
            <a:r>
              <a:rPr lang="en-US" altLang="ko-KR" b="1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False Negative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전반적인 예측 성능을 나타내는 데 유용하며</a:t>
            </a:r>
            <a:r>
              <a:rPr lang="en-US" altLang="ko-KR" dirty="0"/>
              <a:t>, </a:t>
            </a:r>
            <a:r>
              <a:rPr lang="ko-KR" altLang="en-US" dirty="0"/>
              <a:t>특히 클래스 불균형이 심하지 않은 데이터셋에서 효과적입니다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데이터셋이 불균형한 경우에는 </a:t>
            </a:r>
            <a:r>
              <a:rPr lang="en-US" altLang="ko-KR" b="1" dirty="0"/>
              <a:t>False Negative</a:t>
            </a:r>
            <a:r>
              <a:rPr lang="ko-KR" altLang="en-US" dirty="0"/>
              <a:t>와 </a:t>
            </a:r>
            <a:r>
              <a:rPr lang="en-US" altLang="ko-KR" b="1" dirty="0"/>
              <a:t>False Positive</a:t>
            </a:r>
            <a:r>
              <a:rPr lang="ko-KR" altLang="en-US" dirty="0"/>
              <a:t>가 모델 평가에 중요한 영향을 미칠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예측과 같은 문제에서는 결함을 놓치는 경우</a:t>
            </a:r>
            <a:r>
              <a:rPr lang="en-US" altLang="ko-KR" dirty="0"/>
              <a:t>(False Negative)</a:t>
            </a:r>
            <a:r>
              <a:rPr lang="ko-KR" altLang="en-US" dirty="0"/>
              <a:t>가 큰 비용을 초래할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정확도는 **다른 성능 지표</a:t>
            </a:r>
            <a:r>
              <a:rPr lang="en-US" altLang="ko-KR" dirty="0"/>
              <a:t>(F1 Score, Precision, Recall </a:t>
            </a:r>
            <a:r>
              <a:rPr lang="ko-KR" altLang="en-US" dirty="0"/>
              <a:t>등</a:t>
            </a:r>
            <a:r>
              <a:rPr lang="en-US" altLang="ko-KR" dirty="0"/>
              <a:t>)**</a:t>
            </a:r>
            <a:r>
              <a:rPr lang="ko-KR" altLang="en-US" dirty="0"/>
              <a:t>와 함께 해석하여 모델 성능을 더 종합적으로 평가하는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sz="1200" b="0" i="0" dirty="0">
              <a:effectLst/>
              <a:latin typeface="Söhne"/>
            </a:endParaRPr>
          </a:p>
          <a:p>
            <a:r>
              <a:rPr lang="en-US" altLang="ko-KR" b="1" dirty="0"/>
              <a:t>F1 </a:t>
            </a:r>
            <a:r>
              <a:rPr lang="ko-KR" altLang="en-US" b="1" dirty="0"/>
              <a:t>스코어</a:t>
            </a:r>
            <a:r>
              <a:rPr lang="ko-KR" altLang="en-US" dirty="0"/>
              <a:t>는 정밀도와 재현율의 </a:t>
            </a:r>
            <a:r>
              <a:rPr lang="ko-KR" altLang="en-US" b="1" dirty="0"/>
              <a:t>조화 평균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두 지표 간의 균형을 고려하여 모델 성능을 평가하는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F1 </a:t>
            </a:r>
            <a:r>
              <a:rPr lang="ko-KR" altLang="en-US" dirty="0"/>
              <a:t>스코어는 특히 </a:t>
            </a:r>
            <a:r>
              <a:rPr lang="ko-KR" altLang="en-US" b="1" dirty="0"/>
              <a:t>정밀도와 재현율이 모두 중요할 때</a:t>
            </a:r>
            <a:r>
              <a:rPr lang="ko-KR" altLang="en-US" dirty="0"/>
              <a:t> 유용합니다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예측이나 의료 진단과 같이 </a:t>
            </a:r>
            <a:r>
              <a:rPr lang="ko-KR" altLang="en-US" b="1" dirty="0"/>
              <a:t>정확히 찾아내는 것</a:t>
            </a:r>
            <a:r>
              <a:rPr lang="ko-KR" altLang="en-US" dirty="0"/>
              <a:t>과 </a:t>
            </a:r>
            <a:r>
              <a:rPr lang="ko-KR" altLang="en-US" b="1" dirty="0"/>
              <a:t>놓치지 않는 것</a:t>
            </a:r>
            <a:r>
              <a:rPr lang="ko-KR" altLang="en-US" dirty="0"/>
              <a:t>이 동시에 중요한 상황에서 </a:t>
            </a:r>
            <a:r>
              <a:rPr lang="en-US" altLang="ko-KR" dirty="0"/>
              <a:t>F1 </a:t>
            </a:r>
            <a:r>
              <a:rPr lang="ko-KR" altLang="en-US" dirty="0"/>
              <a:t>스코어는 성능 평가의 핵심 지표로 사용됩니다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정밀도와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 하나라도 낮아지면 </a:t>
            </a:r>
            <a:r>
              <a:rPr lang="en-US" altLang="ko-KR" b="1" dirty="0"/>
              <a:t>F1 </a:t>
            </a:r>
            <a:r>
              <a:rPr lang="ko-KR" altLang="en-US" b="1" dirty="0"/>
              <a:t>스코어도 낮아지기 때문에</a:t>
            </a:r>
            <a:r>
              <a:rPr lang="en-US" altLang="ko-KR" dirty="0"/>
              <a:t>, </a:t>
            </a:r>
            <a:r>
              <a:rPr lang="ko-KR" altLang="en-US" dirty="0"/>
              <a:t>두 지표 간의 균형이 얼마나 잘 유지되는지를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F1 </a:t>
            </a:r>
            <a:r>
              <a:rPr lang="ko-KR" altLang="en-US" dirty="0"/>
              <a:t>스코어는 </a:t>
            </a:r>
            <a:r>
              <a:rPr lang="ko-KR" altLang="en-US" b="1" dirty="0"/>
              <a:t>불균형한 데이터셋</a:t>
            </a:r>
            <a:r>
              <a:rPr lang="ko-KR" altLang="en-US" dirty="0"/>
              <a:t>에서 모델의 전반적인 예측 성능을 평가하는 데 적합합니다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성능 </a:t>
            </a:r>
            <a:r>
              <a:rPr lang="ko-KR" altLang="en-US" b="1" dirty="0" err="1"/>
              <a:t>지표별</a:t>
            </a:r>
            <a:r>
              <a:rPr lang="ko-KR" altLang="en-US" b="1" dirty="0"/>
              <a:t>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Accuracy</a:t>
            </a:r>
            <a:r>
              <a:rPr lang="ko-KR" altLang="en-US" dirty="0"/>
              <a:t>는 전반적인 분류 정확도를 나타내지만</a:t>
            </a:r>
            <a:r>
              <a:rPr lang="en-US" altLang="ko-KR" dirty="0"/>
              <a:t>, </a:t>
            </a:r>
            <a:r>
              <a:rPr lang="ko-KR" altLang="en-US" dirty="0"/>
              <a:t>클래스 불균형 상황에서는 성능을 과대평가할 가능성이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F1 Score</a:t>
            </a:r>
            <a:r>
              <a:rPr lang="ko-KR" altLang="en-US" dirty="0"/>
              <a:t>는 정밀도와 재현율을 동시에 고려하여</a:t>
            </a:r>
            <a:r>
              <a:rPr lang="en-US" altLang="ko-KR" dirty="0"/>
              <a:t>, </a:t>
            </a:r>
            <a:r>
              <a:rPr lang="ko-KR" altLang="en-US" dirty="0"/>
              <a:t>클래스 불균형 문제에 민감하게 반응하는 지표입니다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b="1" dirty="0"/>
              <a:t>전반적인 결과</a:t>
            </a:r>
            <a:r>
              <a:rPr lang="ko-KR" altLang="en-US" dirty="0"/>
              <a:t>를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</a:t>
            </a:r>
            <a:r>
              <a:rPr lang="en-US" altLang="ko-KR" b="1" dirty="0"/>
              <a:t>Accuracy</a:t>
            </a:r>
            <a:r>
              <a:rPr lang="ko-KR" altLang="en-US" dirty="0"/>
              <a:t>와 </a:t>
            </a:r>
            <a:r>
              <a:rPr lang="en-US" altLang="ko-KR" b="1" dirty="0"/>
              <a:t>F1 Score</a:t>
            </a:r>
            <a:r>
              <a:rPr lang="ko-KR" altLang="en-US" dirty="0"/>
              <a:t> 모두에서 최고 성능을 기록하였으며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 두드러진 성능 향상을 보여주었습니다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효율성과 성능의 균형을 제공하였으나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약간 미치지 못하는 결과를 보였습니다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r>
              <a:rPr lang="ko-KR" altLang="en-US" dirty="0"/>
              <a:t>을 살펴보면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RandomForest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유사한 </a:t>
            </a:r>
            <a:r>
              <a:rPr lang="en-US" altLang="ko-KR" dirty="0"/>
              <a:t>Accuracy</a:t>
            </a:r>
            <a:r>
              <a:rPr lang="ko-KR" altLang="en-US" dirty="0"/>
              <a:t>를 보였으나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F1 Score</a:t>
            </a:r>
            <a:r>
              <a:rPr lang="ko-KR" altLang="en-US" dirty="0"/>
              <a:t>에서는 약간의 차이를 보여 클래스 불균형 문제 대응에 </a:t>
            </a:r>
            <a:r>
              <a:rPr lang="en-US" altLang="ko-KR" dirty="0"/>
              <a:t>F1 Score</a:t>
            </a:r>
            <a:r>
              <a:rPr lang="ko-KR" altLang="en-US" dirty="0"/>
              <a:t>가 더 적합함을 확인할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기록하였고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도 우수한 성능을 보였으나 탐색 공간 복잡성에서는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더 뛰어났습니다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Random Search</a:t>
            </a:r>
            <a:r>
              <a:rPr lang="ko-KR" altLang="en-US" dirty="0"/>
              <a:t>와 </a:t>
            </a:r>
            <a:r>
              <a:rPr lang="en-US" altLang="ko-KR" dirty="0"/>
              <a:t>Genetic Algorithm</a:t>
            </a:r>
            <a:r>
              <a:rPr lang="ko-KR" altLang="en-US" dirty="0"/>
              <a:t>이 높은 성능을 기록하였으나</a:t>
            </a:r>
            <a:r>
              <a:rPr lang="en-US" altLang="ko-KR" dirty="0"/>
              <a:t>, Grid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결론입니다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특히 복잡한 모델에서 최적의 성능을 제공하며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효과적인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탐색이 가능함을 확인했습니다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효율적으로 작동하였습니다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슬라이드에서는 최적화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 비교의 표를 보시겠습니다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모든 가능한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탐색하는 방식으로</a:t>
            </a:r>
            <a:r>
              <a:rPr lang="en-US" altLang="ko-KR" dirty="0"/>
              <a:t>, </a:t>
            </a:r>
            <a:r>
              <a:rPr lang="en-US" altLang="ko-KR" b="1" dirty="0" err="1"/>
              <a:t>Adaboost</a:t>
            </a:r>
            <a:r>
              <a:rPr lang="en-US" altLang="ko-KR" b="1" dirty="0"/>
              <a:t>, </a:t>
            </a: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모델에서 안정적이고 일관된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</a:t>
            </a:r>
            <a:r>
              <a:rPr lang="ko-KR" altLang="en-US" dirty="0"/>
              <a:t>와 </a:t>
            </a:r>
            <a:r>
              <a:rPr lang="en-US" altLang="ko-KR" b="1" dirty="0"/>
              <a:t>0.9243</a:t>
            </a:r>
            <a:r>
              <a:rPr lang="ko-KR" altLang="en-US" dirty="0"/>
              <a:t>을 기록하며 신뢰할 수 있는 성능을 제공했습니다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탐색 공간이 클수록 연산 비용이 크게 증가하는 특성 때문에</a:t>
            </a:r>
            <a:r>
              <a:rPr lang="en-US" altLang="ko-KR" dirty="0"/>
              <a:t>, </a:t>
            </a:r>
            <a:r>
              <a:rPr lang="ko-KR" altLang="en-US" dirty="0"/>
              <a:t>대규모 탐색에서는 제약이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무작위로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선택하여 탐색 시간을 줄이는 방식으로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0.9223</a:t>
            </a:r>
            <a:r>
              <a:rPr lang="ko-KR" altLang="en-US" dirty="0"/>
              <a:t>과 </a:t>
            </a:r>
            <a:r>
              <a:rPr lang="en-US" altLang="ko-KR" b="1" dirty="0"/>
              <a:t>0.9255</a:t>
            </a:r>
            <a:r>
              <a:rPr lang="ko-KR" altLang="en-US" dirty="0"/>
              <a:t>를 기록하며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무작위성으로 인해 성능의 일관성을 보장하기 어렵고</a:t>
            </a:r>
            <a:r>
              <a:rPr lang="en-US" altLang="ko-KR" dirty="0"/>
              <a:t>, </a:t>
            </a:r>
            <a:r>
              <a:rPr lang="ko-KR" altLang="en-US" dirty="0"/>
              <a:t>최적 조합을 반드시 찾아내지 못할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탐색 효율성과 정확도의 균형을 목표로 하며</a:t>
            </a:r>
            <a:r>
              <a:rPr lang="en-US" altLang="ko-KR" dirty="0"/>
              <a:t>, </a:t>
            </a:r>
            <a:r>
              <a:rPr lang="ko-KR" altLang="en-US" dirty="0"/>
              <a:t>이전 탐색 결과를 바탕으로 최적화를 점진적으로 수행합니다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0.9268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에서도 유사한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탐색 초기 설정에 따라 성능 편차가 발생할 수 있으며</a:t>
            </a:r>
            <a:r>
              <a:rPr lang="en-US" altLang="ko-KR" dirty="0"/>
              <a:t>, </a:t>
            </a:r>
            <a:r>
              <a:rPr lang="ko-KR" altLang="en-US" dirty="0"/>
              <a:t>초기 탐색 단계의 효율성이 낮아질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모든 모델에서 전반적으로 가장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0.9223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0.9408</a:t>
            </a:r>
            <a:r>
              <a:rPr lang="en-US" altLang="ko-KR" dirty="0"/>
              <a:t>,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에서는 </a:t>
            </a:r>
            <a:r>
              <a:rPr lang="en-US" altLang="ko-KR" b="1" dirty="0"/>
              <a:t>0.947</a:t>
            </a:r>
            <a:r>
              <a:rPr lang="ko-KR" altLang="en-US" dirty="0"/>
              <a:t>을 기록하며 최고 성능을 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진화적 연산을 통해 복잡한 탐색 공간에서도 전역 최적화가 가능했으나</a:t>
            </a:r>
            <a:r>
              <a:rPr lang="en-US" altLang="ko-KR" dirty="0"/>
              <a:t>, </a:t>
            </a:r>
            <a:r>
              <a:rPr lang="ko-KR" altLang="en-US" dirty="0"/>
              <a:t>높은 연산 비용과 수렴 속도가 느릴 수 있다는 점은 한계로 지적됩니다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기법은 모델 특성에 따라 성능이 다르게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복잡한 모델에서 최적의 성능을 제공하였으며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효율적이고 빠른 수렴을 제공했지만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미치지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모델 특성에 따라 최적화 기법을 전략적으로 선택하는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최적화 </a:t>
            </a:r>
            <a:r>
              <a:rPr lang="ko-KR" altLang="en-US" b="1" dirty="0" err="1"/>
              <a:t>기법별</a:t>
            </a:r>
            <a:r>
              <a:rPr lang="ko-KR" altLang="en-US" b="1" dirty="0"/>
              <a:t> 평균 정확도 비교</a:t>
            </a:r>
            <a:r>
              <a:rPr lang="ko-KR" altLang="en-US" dirty="0"/>
              <a:t> 결과를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그래프의 주요 목적은 </a:t>
            </a:r>
            <a:r>
              <a:rPr lang="ko-KR" altLang="en-US" b="1" dirty="0"/>
              <a:t>트리 기반 앙상블 모델에서 최적화 기법이 성능에 미치는 영향을 비교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각 기법이 </a:t>
            </a:r>
            <a:r>
              <a:rPr lang="ko-KR" altLang="en-US" b="1" dirty="0"/>
              <a:t>모델 성능을 얼마나 효과적으로 개선할 수 있는지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평균 정확도가 약 </a:t>
            </a:r>
            <a:r>
              <a:rPr lang="en-US" altLang="ko-KR" b="1" dirty="0"/>
              <a:t>0.94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네 가지 기법 중 가장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모델에서 탁월한 성능</a:t>
            </a:r>
            <a:r>
              <a:rPr lang="ko-KR" altLang="en-US" dirty="0"/>
              <a:t>을 나타낸 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전역 최적화 특성</a:t>
            </a:r>
            <a:r>
              <a:rPr lang="ko-KR" altLang="en-US" dirty="0"/>
              <a:t>을 통해 복잡한 탐색 공간에서도 적합한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효과적으로 탐색할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0.93</a:t>
            </a:r>
            <a:r>
              <a:rPr lang="ko-KR" altLang="en-US" dirty="0"/>
              <a:t>로</a:t>
            </a:r>
            <a:r>
              <a:rPr lang="en-US" altLang="ko-KR" dirty="0"/>
              <a:t>, Genetic Algorithm</a:t>
            </a:r>
            <a:r>
              <a:rPr lang="ko-KR" altLang="en-US" dirty="0"/>
              <a:t>에 이어 두 번째로 높은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 안정적이고 신뢰할 수 있는 성능</a:t>
            </a:r>
            <a:r>
              <a:rPr lang="ko-KR" altLang="en-US" dirty="0"/>
              <a:t>을 보였으며</a:t>
            </a:r>
            <a:r>
              <a:rPr lang="en-US" altLang="ko-KR" dirty="0"/>
              <a:t>, </a:t>
            </a:r>
            <a:r>
              <a:rPr lang="ko-KR" altLang="en-US" dirty="0"/>
              <a:t>모든 조합을 체계적으로 탐색하기 때문에 탐색 범위 내에서 </a:t>
            </a:r>
            <a:r>
              <a:rPr lang="ko-KR" altLang="en-US" b="1" dirty="0"/>
              <a:t>최적의 조합을 보장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복잡한 탐색 공간에서는 연산 비용이 증가하여 효율성이 떨어지는 한계를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탐색 효율성과 정확도의 균형을 목표로 한 기법입니다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Gradient Boosting </a:t>
            </a:r>
            <a:r>
              <a:rPr lang="ko-KR" altLang="en-US" dirty="0"/>
              <a:t>등에서 높은 성능을 보였으나</a:t>
            </a:r>
            <a:r>
              <a:rPr lang="en-US" altLang="ko-KR" dirty="0"/>
              <a:t>, </a:t>
            </a:r>
            <a:r>
              <a:rPr lang="ko-KR" altLang="en-US" b="1" dirty="0"/>
              <a:t>전역 최적화에서는 </a:t>
            </a:r>
            <a:r>
              <a:rPr lang="en-US" altLang="ko-KR" b="1" dirty="0"/>
              <a:t>Genetic Algorithm</a:t>
            </a:r>
            <a:r>
              <a:rPr lang="ko-KR" altLang="en-US" b="1" dirty="0"/>
              <a:t>만큼의 성능은 달성하지 못한</a:t>
            </a:r>
            <a:r>
              <a:rPr lang="ko-KR" altLang="en-US" dirty="0"/>
              <a:t> 결과를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탐색 범위를 점진적으로 줄이는 방식으로 효율적인 접근이 가능하지만</a:t>
            </a:r>
            <a:r>
              <a:rPr lang="en-US" altLang="ko-KR" dirty="0"/>
              <a:t>, </a:t>
            </a:r>
            <a:r>
              <a:rPr lang="ko-KR" altLang="en-US" dirty="0"/>
              <a:t>초기 설정에 따라 성능 편차가 발생할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가장 낮은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탐색 공간이 복잡할수록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놓칠 가능성이 크기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 err="1"/>
              <a:t>Adaboost</a:t>
            </a:r>
            <a:r>
              <a:rPr lang="ko-KR" altLang="en-US" dirty="0"/>
              <a:t>나 </a:t>
            </a:r>
            <a:r>
              <a:rPr lang="en-US" altLang="ko-KR" dirty="0"/>
              <a:t>Random Forest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모델에서는 안정적인 성능</a:t>
            </a:r>
            <a:r>
              <a:rPr lang="ko-KR" altLang="en-US" dirty="0"/>
              <a:t>을 유지하여</a:t>
            </a:r>
            <a:r>
              <a:rPr lang="en-US" altLang="ko-KR" dirty="0"/>
              <a:t>, </a:t>
            </a:r>
            <a:r>
              <a:rPr lang="ko-KR" altLang="en-US" dirty="0"/>
              <a:t>탐색 공간이 단순한 경우에는 유효한 기법으로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 선택은 </a:t>
            </a:r>
            <a:r>
              <a:rPr lang="ko-KR" altLang="en-US" b="1" dirty="0"/>
              <a:t>모델 특성과 탐색 공간의 복잡성을 고려해야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복잡한 모델에서 가장 우수한 성능을 보였으며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상대적으로 단순한 모델에서 효과적이었습니다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결과는 최적화 기법과 모델 특성 간의 </a:t>
            </a:r>
            <a:r>
              <a:rPr lang="ko-KR" altLang="en-US" b="1" dirty="0"/>
              <a:t>상호작용</a:t>
            </a:r>
            <a:r>
              <a:rPr lang="ko-KR" altLang="en-US" dirty="0"/>
              <a:t>이 성능에 중요한 영향을 미친다는 점을 강조합니다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모델과 최적화 알고리즘 간의 상호작용 효과를 분석한 결과를 말씀드리겠습니다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위의 그래프는 각 모델과 최적화 </a:t>
            </a:r>
            <a:r>
              <a:rPr lang="ko-KR" altLang="en-US" dirty="0" err="1"/>
              <a:t>기법별</a:t>
            </a:r>
            <a:r>
              <a:rPr lang="ko-KR" altLang="en-US" dirty="0"/>
              <a:t> 정확도를 비교하여 최적화 기법이 모델 성능에 미치는 영향을 시각적으로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주요 결과</a:t>
            </a:r>
            <a:br>
              <a:rPr lang="ko-KR" altLang="en-US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가장 높은 정확도를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고성능 모델에서 두드러진 성능 향상을 보여주었는데요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복잡한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공간에서 전역 최적화 능력을 발휘하며</a:t>
            </a:r>
            <a:r>
              <a:rPr lang="en-US" altLang="ko-KR" dirty="0"/>
              <a:t>,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효과적으로 찾아내는 방식 때문입니다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Bayesian Search</a:t>
            </a:r>
            <a:br>
              <a:rPr lang="ko-KR" altLang="en-US" dirty="0"/>
            </a:b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는 안정성과 효율성을 겸비하여 </a:t>
            </a:r>
            <a:r>
              <a:rPr lang="en-US" altLang="ko-KR" dirty="0"/>
              <a:t>Genetic Algorithm </a:t>
            </a:r>
            <a:r>
              <a:rPr lang="ko-KR" altLang="en-US" dirty="0"/>
              <a:t>다음으로 높은 성능을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과 유사한 결과를 보이며</a:t>
            </a:r>
            <a:r>
              <a:rPr lang="en-US" altLang="ko-KR" dirty="0"/>
              <a:t>, </a:t>
            </a:r>
            <a:r>
              <a:rPr lang="ko-KR" altLang="en-US" dirty="0"/>
              <a:t>복잡한 모델에서도 안정적인 결과를 제공하는 경향이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Grid Search</a:t>
            </a:r>
            <a:r>
              <a:rPr lang="ko-KR" altLang="en-US" b="1" dirty="0"/>
              <a:t>와 </a:t>
            </a:r>
            <a:r>
              <a:rPr lang="en-US" altLang="ko-KR" b="1" dirty="0"/>
              <a:t>Random Search</a:t>
            </a:r>
            <a:br>
              <a:rPr lang="ko-KR" altLang="en-US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 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 모델에서 안정적이었지만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탐색 공간 제약으로 인해 성능 개선이 제한되었습니다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랜덤성에 의존하여 탐색 효율성을 높이긴 했으나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최적화를 충분히 달성하지 못하는 한계가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br>
              <a:rPr lang="ko-KR" altLang="en-US" dirty="0"/>
            </a:b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ko-KR" altLang="en-US" dirty="0"/>
              <a:t>과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따라 성능 차이가 크게 나타났습니다</a:t>
            </a:r>
            <a:r>
              <a:rPr lang="en-US" altLang="ko-KR" dirty="0"/>
              <a:t>. </a:t>
            </a:r>
            <a:r>
              <a:rPr lang="ko-KR" altLang="en-US" dirty="0"/>
              <a:t>이는 두 모델이 최적화 기법의 영향을 크게 받는 구조적 특성을 가지고 있음을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는 최적화 방법에 의한 성능 변화 폭이 적어</a:t>
            </a:r>
            <a:r>
              <a:rPr lang="en-US" altLang="ko-KR" dirty="0"/>
              <a:t>, </a:t>
            </a:r>
            <a:r>
              <a:rPr lang="ko-KR" altLang="en-US" dirty="0"/>
              <a:t>기본 구조만으로도 안정적인 성능을 발휘하는 모델로 확인되었습니다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결론</a:t>
            </a:r>
            <a:br>
              <a:rPr lang="ko-KR" altLang="en-US" dirty="0"/>
            </a:b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각 최적화 기법은 모델의 구조적 특성과 탐색 공간의 복잡성에 따라 상이한 성능을 보였습니다</a:t>
            </a:r>
            <a:r>
              <a:rPr lang="en-US" altLang="ko-KR" dirty="0"/>
              <a:t>. Genetic Algorithm</a:t>
            </a:r>
            <a:r>
              <a:rPr lang="ko-KR" altLang="en-US" dirty="0"/>
              <a:t>은 복잡한 모델에서 특히 효과적인 결과를 제공했으며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유효한 접근법으로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이 분석은 최적화 기법 선택 시 모델의 특성을 고려하는 것이 중요함을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endParaRPr lang="en-US" altLang="ko-KR" sz="1200" b="0" i="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연구 기여</a:t>
            </a:r>
            <a:br>
              <a:rPr lang="ko-KR" altLang="en-US" dirty="0"/>
            </a:br>
            <a:r>
              <a:rPr lang="ko-KR" altLang="en-US" dirty="0"/>
              <a:t>이번 연구는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기법의 선택이 모델 성능에 미치는 영향을 실증적으로 분석하고</a:t>
            </a:r>
            <a:r>
              <a:rPr lang="en-US" altLang="ko-KR" dirty="0"/>
              <a:t>, </a:t>
            </a:r>
            <a:r>
              <a:rPr lang="ko-KR" altLang="en-US" dirty="0"/>
              <a:t>최적의 모델</a:t>
            </a:r>
            <a:r>
              <a:rPr lang="en-US" altLang="ko-KR" dirty="0"/>
              <a:t>-</a:t>
            </a:r>
            <a:r>
              <a:rPr lang="ko-KR" altLang="en-US" dirty="0"/>
              <a:t>알고리즘 조합을 제시한 점에서 의의가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</a:t>
            </a:r>
            <a:r>
              <a:rPr lang="en-US" altLang="ko-KR" dirty="0"/>
              <a:t>Genetic Algorithm</a:t>
            </a:r>
            <a:r>
              <a:rPr lang="ko-KR" altLang="en-US" dirty="0"/>
              <a:t>의 조합은 복잡한 데이터와 모델 구조를 다루는 데 있어 강력한 선택지임을 입증하였습니다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 예측</a:t>
            </a:r>
            <a:r>
              <a:rPr lang="en-US" altLang="ko-KR" dirty="0"/>
              <a:t>(SDP) </a:t>
            </a:r>
            <a:r>
              <a:rPr lang="ko-KR" altLang="en-US" dirty="0"/>
              <a:t>분야에서는 최적화된 결함 탐지 모델을 통해 유지보수 비용을 절감하고</a:t>
            </a:r>
            <a:r>
              <a:rPr lang="en-US" altLang="ko-KR" dirty="0"/>
              <a:t>, </a:t>
            </a:r>
            <a:r>
              <a:rPr lang="ko-KR" altLang="en-US" dirty="0"/>
              <a:t>개발 시간을 단축하며</a:t>
            </a:r>
            <a:r>
              <a:rPr lang="en-US" altLang="ko-KR" dirty="0"/>
              <a:t>, </a:t>
            </a:r>
            <a:r>
              <a:rPr lang="ko-KR" altLang="en-US" dirty="0"/>
              <a:t>소프트웨어 품질을 향상시키는 데 기여할 수 있음을 확인하였습니다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향후 기대 효과</a:t>
            </a:r>
            <a:br>
              <a:rPr lang="ko-KR" altLang="en-US" dirty="0"/>
            </a:b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/>
              <a:t>데이터 기반 접근법을 활용하여 신뢰성 높은 소프트웨어 개발 환경을 구축하는 데 기여할 것으로 기대됩니다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뿐만 아니라</a:t>
            </a:r>
            <a:r>
              <a:rPr lang="en-US" altLang="ko-KR" dirty="0"/>
              <a:t>, SDP </a:t>
            </a:r>
            <a:r>
              <a:rPr lang="ko-KR" altLang="en-US" dirty="0"/>
              <a:t>분야를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문제에 최적화 기법을 적용하여 성능 개선 및 최적화 전략 수립에 실질적인 기여를 할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소프트웨어 품질 보증 </a:t>
            </a:r>
            <a:r>
              <a:rPr lang="ko-KR" altLang="en-US" dirty="0" err="1"/>
              <a:t>체계뿐</a:t>
            </a:r>
            <a:r>
              <a:rPr lang="ko-KR" altLang="en-US" dirty="0"/>
              <a:t> 아니라 데이터 중심 의사결정 문제 해결에서도 유의미한 결과를 도출할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트리 기반 앙상블 모델은 여러 개의 결정 트리를 결합하여 최종 예측을 산출하는 기법으로</a:t>
            </a:r>
            <a:r>
              <a:rPr lang="en-US" altLang="ko-KR" dirty="0"/>
              <a:t>, </a:t>
            </a:r>
            <a:r>
              <a:rPr lang="ko-KR" altLang="en-US" dirty="0"/>
              <a:t>특히 불균형 데이터나 </a:t>
            </a:r>
            <a:r>
              <a:rPr lang="ko-KR" altLang="en-US" dirty="0" err="1"/>
              <a:t>결측치가</a:t>
            </a:r>
            <a:r>
              <a:rPr lang="ko-KR" altLang="en-US" dirty="0"/>
              <a:t> 포함된 데이터에서 높은 내성을 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대표적인 모델로는 </a:t>
            </a:r>
            <a:r>
              <a:rPr lang="ko-KR" altLang="en-US" b="1" dirty="0"/>
              <a:t>랜덤 포레스트</a:t>
            </a:r>
            <a:r>
              <a:rPr lang="en-US" altLang="ko-KR" b="1" dirty="0"/>
              <a:t>(Random Forest)</a:t>
            </a:r>
            <a:r>
              <a:rPr lang="en-US" altLang="ko-KR" dirty="0"/>
              <a:t>, </a:t>
            </a:r>
            <a:r>
              <a:rPr lang="ko-KR" altLang="en-US" b="1" dirty="0"/>
              <a:t>엑스트라 트리</a:t>
            </a:r>
            <a:r>
              <a:rPr lang="en-US" altLang="ko-KR" b="1" dirty="0"/>
              <a:t>(Extra Trees)</a:t>
            </a:r>
            <a:r>
              <a:rPr lang="en-US" altLang="ko-KR" dirty="0"/>
              <a:t>, </a:t>
            </a:r>
            <a:r>
              <a:rPr lang="ko-KR" altLang="en-US" b="1" dirty="0" err="1"/>
              <a:t>그라디언트</a:t>
            </a:r>
            <a:r>
              <a:rPr lang="ko-KR" altLang="en-US" b="1" dirty="0"/>
              <a:t> </a:t>
            </a:r>
            <a:r>
              <a:rPr lang="ko-KR" altLang="en-US" b="1" dirty="0" err="1"/>
              <a:t>부스팅</a:t>
            </a:r>
            <a:r>
              <a:rPr lang="ko-KR" altLang="en-US" b="1" dirty="0"/>
              <a:t> 머신</a:t>
            </a:r>
            <a:r>
              <a:rPr lang="en-US" altLang="ko-KR" b="1" dirty="0"/>
              <a:t>(GBM)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, </a:t>
            </a:r>
            <a:r>
              <a:rPr lang="en-US" altLang="ko-KR" b="1" dirty="0" err="1"/>
              <a:t>LightGBM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/>
              <a:t>AdaBoost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 모델은 다양한 방식으로 트리를 결합해 성능을 극대화하며</a:t>
            </a:r>
            <a:r>
              <a:rPr lang="en-US" altLang="ko-KR" dirty="0"/>
              <a:t>, </a:t>
            </a:r>
            <a:r>
              <a:rPr lang="ko-KR" altLang="en-US" dirty="0"/>
              <a:t>소프트웨어 결함 </a:t>
            </a:r>
            <a:r>
              <a:rPr lang="ko-KR" altLang="en-US" dirty="0" err="1"/>
              <a:t>예측뿐</a:t>
            </a:r>
            <a:r>
              <a:rPr lang="ko-KR" altLang="en-US" dirty="0"/>
              <a:t> 아니라 다양한 분야에서 높은 성능을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dirty="0"/>
              <a:t>그러나 트리 기반 앙상블 모델의 뛰어난 성능을 온전히 발휘하기 위해서는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최적화가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효율적으로 최적의 성능을 달성하기 위해 다양한 최적화 기법이 제안되었습니다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가장 대표적으로 </a:t>
            </a: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r>
              <a:rPr lang="en-US" altLang="ko-KR" dirty="0"/>
              <a:t>, </a:t>
            </a: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r>
              <a:rPr lang="en-US" altLang="ko-KR" dirty="0"/>
              <a:t>, </a:t>
            </a: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r>
              <a:rPr lang="en-US" altLang="ko-KR" dirty="0"/>
              <a:t>, </a:t>
            </a: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이들 기법은 각각의 특성과 장단점을 가지며</a:t>
            </a:r>
            <a:r>
              <a:rPr lang="en-US" altLang="ko-KR" dirty="0"/>
              <a:t>, </a:t>
            </a:r>
            <a:r>
              <a:rPr lang="ko-KR" altLang="en-US" dirty="0"/>
              <a:t>특정 상황에서 모델 성능을 효과적으로 향상시킬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 간의 관계를 규명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이를 통해 </a:t>
            </a:r>
            <a:r>
              <a:rPr lang="ko-KR" altLang="en-US" b="1" dirty="0"/>
              <a:t>최적화 전략의 선택을 체계화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실질적 응용과 학문적 기여를 동시에 도모</a:t>
            </a:r>
            <a:r>
              <a:rPr lang="ko-KR" altLang="en-US" dirty="0"/>
              <a:t>하기 위해 제기됩니다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기법의 관계를 분석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효과를 극대화하고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기법 선택 전략을 제안하기 위해 제안됩니다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트리기반 앙상블 모델에 대한 설명입니다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먼저</a:t>
            </a:r>
            <a:r>
              <a:rPr lang="en-US" altLang="ko-KR" dirty="0"/>
              <a:t>, AdaBoost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AdaBoost, </a:t>
            </a:r>
            <a:r>
              <a:rPr lang="ko-KR" altLang="en-US" dirty="0"/>
              <a:t>또는 </a:t>
            </a:r>
            <a:r>
              <a:rPr lang="en-US" altLang="ko-KR" dirty="0"/>
              <a:t>Adaptive Boosting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성능을 점진적으로 향상시키는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초기 단계에서 모든 데이터에 동일한 가중치를 부여하여 학습을 시작합니다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모델이 잘못 예측한 데이터의 가중치를 점진적으로 증가시키고</a:t>
            </a:r>
            <a:r>
              <a:rPr lang="en-US" altLang="ko-KR" dirty="0"/>
              <a:t>, </a:t>
            </a:r>
            <a:r>
              <a:rPr lang="ko-KR" altLang="en-US" dirty="0"/>
              <a:t>다음 단계의 학습에서 이 데이터에 더 집중하도록 유도합니다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각 약한 학습기의 예측을 가중 합산하여 최종 결과를 도출합니다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약한 학습기의 성능이 낮더라도 전체 모델의 성능을 효과적으로 향상시킬 수 있는 적응성을 가지고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과적합을 방지하면서도 높은 예측 성능을 유지할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그러나 데이터에 노이즈가 많을 경우</a:t>
            </a:r>
            <a:r>
              <a:rPr lang="en-US" altLang="ko-KR" dirty="0"/>
              <a:t>, AdaBoost</a:t>
            </a:r>
            <a:r>
              <a:rPr lang="ko-KR" altLang="en-US" dirty="0"/>
              <a:t>는 민감하게 반응하여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의 위험이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반복 학습 과정을 거치기 때문에 대규모 데이터셋에서는 높은 연산 비용이 발생할 수 있습니다</a:t>
            </a:r>
            <a:r>
              <a:rPr lang="en-US" altLang="ko-KR" dirty="0"/>
              <a:t>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Gradient Boosting Machine (GBM)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다음은 </a:t>
            </a:r>
            <a:r>
              <a:rPr lang="en-US" altLang="ko-KR" dirty="0"/>
              <a:t>Gradient Boosting Machine, GBM</a:t>
            </a:r>
            <a:r>
              <a:rPr lang="ko-KR" altLang="en-US" dirty="0"/>
              <a:t>입니다</a:t>
            </a:r>
            <a:r>
              <a:rPr lang="en-US" altLang="ko-KR" dirty="0"/>
              <a:t>. GBM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오류를 순차적으로 보완하는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잔차</a:t>
            </a:r>
            <a:r>
              <a:rPr lang="en-US" altLang="ko-KR" dirty="0"/>
              <a:t>, </a:t>
            </a:r>
            <a:r>
              <a:rPr lang="ko-KR" altLang="en-US" dirty="0"/>
              <a:t>즉 예측 오류를 줄이는 방향으로 각 단계를 학습합니다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이 과정에서 경사 하강법을 활용하여 손실 함수를 최소화하며</a:t>
            </a:r>
            <a:r>
              <a:rPr lang="en-US" altLang="ko-KR" dirty="0"/>
              <a:t>, </a:t>
            </a:r>
            <a:r>
              <a:rPr lang="ko-KR" altLang="en-US" dirty="0"/>
              <a:t>모델의 성능을 점진적으로 개선합니다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Rate), </a:t>
            </a:r>
            <a:r>
              <a:rPr lang="ko-KR" altLang="en-US" dirty="0"/>
              <a:t>최대 깊이</a:t>
            </a:r>
            <a:r>
              <a:rPr lang="en-US" altLang="ko-KR" dirty="0"/>
              <a:t>(Max Depth) </a:t>
            </a:r>
            <a:r>
              <a:rPr lang="ko-KR" altLang="en-US" dirty="0"/>
              <a:t>등의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통해 성능을 제어할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높은 예측 정확도와 다양한 손실 함수를 지원하는 유연성을 제공하는 점이 특징입니다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하지만 </a:t>
            </a:r>
            <a:r>
              <a:rPr lang="en-US" altLang="ko-KR" dirty="0"/>
              <a:t>GBM</a:t>
            </a:r>
            <a:r>
              <a:rPr lang="ko-KR" altLang="en-US" dirty="0"/>
              <a:t>은 병렬 처리가 어렵고 학습 속도가 느리다는 단점이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튜닝에 매우 민감하여 최적의 성능을 위해 신중한 설정이 필요합니다</a:t>
            </a:r>
            <a:r>
              <a:rPr lang="en-US" altLang="ko-KR" dirty="0"/>
              <a:t>."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220732" y="2924312"/>
            <a:ext cx="815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48"/>
    </mc:Choice>
    <mc:Fallback xmlns="">
      <p:transition advClick="0" advTm="1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1" y="2347008"/>
            <a:ext cx="69669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0" y="2171674"/>
            <a:ext cx="72142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초기화</a:t>
            </a:r>
            <a:r>
              <a:rPr lang="en-US" altLang="ko-KR" dirty="0"/>
              <a:t>: </a:t>
            </a:r>
            <a:r>
              <a:rPr lang="ko-KR" altLang="en-US" dirty="0"/>
              <a:t>무작위로 생성된 개체군</a:t>
            </a:r>
            <a:r>
              <a:rPr lang="en-US" altLang="ko-KR" dirty="0"/>
              <a:t>(population)</a:t>
            </a:r>
            <a:r>
              <a:rPr lang="ko-KR" altLang="en-US" dirty="0"/>
              <a:t>에서 탐색 시작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적합도 평가</a:t>
            </a:r>
            <a:r>
              <a:rPr lang="en-US" altLang="ko-KR" dirty="0"/>
              <a:t>: </a:t>
            </a:r>
            <a:r>
              <a:rPr lang="ko-KR" altLang="en-US" dirty="0"/>
              <a:t>적합도 함수</a:t>
            </a:r>
            <a:r>
              <a:rPr lang="en-US" altLang="ko-KR" dirty="0"/>
              <a:t>(fitness function)</a:t>
            </a:r>
            <a:r>
              <a:rPr lang="ko-KR" altLang="en-US" dirty="0"/>
              <a:t>를 통해 각 개체의 성능을 평가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선택</a:t>
            </a:r>
            <a:r>
              <a:rPr lang="en-US" altLang="ko-KR" b="1" dirty="0"/>
              <a:t>(selection)</a:t>
            </a:r>
            <a:r>
              <a:rPr lang="en-US" altLang="ko-KR" dirty="0"/>
              <a:t>: </a:t>
            </a:r>
            <a:r>
              <a:rPr lang="ko-KR" altLang="en-US" dirty="0"/>
              <a:t>적합도가 높은 개체를 선택해 교배 과정에 참여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교차</a:t>
            </a:r>
            <a:r>
              <a:rPr lang="en-US" altLang="ko-KR" b="1" dirty="0"/>
              <a:t>(crossover)</a:t>
            </a:r>
            <a:r>
              <a:rPr lang="en-US" altLang="ko-KR" dirty="0"/>
              <a:t>: </a:t>
            </a:r>
            <a:r>
              <a:rPr lang="ko-KR" altLang="en-US" dirty="0"/>
              <a:t>부모 개체의 유전자를 결합하여 새로운 자손 생성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돌연변이</a:t>
            </a:r>
            <a:r>
              <a:rPr lang="en-US" altLang="ko-KR" b="1" dirty="0"/>
              <a:t>(mutation)</a:t>
            </a:r>
            <a:r>
              <a:rPr lang="en-US" altLang="ko-KR" dirty="0"/>
              <a:t>: </a:t>
            </a:r>
            <a:r>
              <a:rPr lang="ko-KR" altLang="en-US" dirty="0"/>
              <a:t>일부 유전자를 무작위로 변경하여 새로운 해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</a:t>
            </a:r>
            <a:r>
              <a:rPr lang="en-US" altLang="ko-KR" dirty="0"/>
              <a:t>: </a:t>
            </a:r>
            <a:r>
              <a:rPr lang="ko-KR" altLang="en-US" dirty="0"/>
              <a:t>위 과정을 반복하며 점진적으로 최적의 해에 접근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5884500" y="5402021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76012" y="1989139"/>
            <a:ext cx="61412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041489" cy="22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51169" y="1879298"/>
            <a:ext cx="649121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br>
              <a:rPr lang="en-US" altLang="ko-KR" sz="1400" dirty="0"/>
            </a:b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br>
              <a:rPr lang="en-US" altLang="ko-KR" sz="1400" dirty="0"/>
            </a:b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6096001" y="2257595"/>
            <a:ext cx="5860942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데이터셋 분할 </a:t>
            </a:r>
            <a:r>
              <a:rPr lang="en-US" altLang="ko-KR" sz="1600" b="1" dirty="0"/>
              <a:t>(Data Splitting)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훈련 데이터</a:t>
            </a:r>
            <a:r>
              <a:rPr lang="en-US" altLang="ko-KR" sz="1400" b="1" dirty="0"/>
              <a:t>(80%)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테스트 데이터</a:t>
            </a:r>
            <a:r>
              <a:rPr lang="en-US" altLang="ko-KR" sz="1400" b="1" dirty="0"/>
              <a:t>(20%)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최적화된 모델 성능 평가에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난수 </a:t>
            </a:r>
            <a:r>
              <a:rPr lang="ko-KR" altLang="en-US" sz="1400" b="1" dirty="0" err="1"/>
              <a:t>시드</a:t>
            </a:r>
            <a:r>
              <a:rPr lang="ko-KR" altLang="en-US" sz="1400" b="1" dirty="0"/>
              <a:t> 고정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=42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6096000" y="4005958"/>
            <a:ext cx="6046381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분할의 중요성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독립된 평가 환경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데이터로 일반화 성능 평가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</a:t>
            </a:r>
            <a:r>
              <a:rPr lang="ko-KR" altLang="en-US" sz="1400" b="1" dirty="0" err="1"/>
              <a:t>과적합</a:t>
            </a:r>
            <a:r>
              <a:rPr lang="ko-KR" altLang="en-US" sz="1400" b="1" dirty="0"/>
              <a:t> 방지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평가 데이터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SMOTE</a:t>
            </a:r>
            <a:r>
              <a:rPr lang="ko-KR" altLang="en-US" sz="1400" b="1" dirty="0"/>
              <a:t>로 클래스 불균형 완화</a:t>
            </a:r>
            <a:r>
              <a:rPr lang="en-US" altLang="ko-KR" sz="1400" dirty="0"/>
              <a:t>: </a:t>
            </a:r>
            <a:r>
              <a:rPr lang="ko-KR" altLang="en-US" sz="1400" dirty="0"/>
              <a:t>훈련 데이터에서 소수 클래스 증강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CC5FF5F-AE22-4555-BBD9-7E85F79A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2289950"/>
            <a:ext cx="5455303" cy="20400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CB9DD-2D6D-855E-DDF9-CB571BB69FD2}"/>
              </a:ext>
            </a:extLst>
          </p:cNvPr>
          <p:cNvSpPr txBox="1"/>
          <p:nvPr/>
        </p:nvSpPr>
        <p:spPr>
          <a:xfrm>
            <a:off x="409702" y="4427714"/>
            <a:ext cx="262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Python </a:t>
            </a:r>
            <a:r>
              <a:rPr lang="en-US" altLang="ko-KR" sz="1400" dirty="0" err="1"/>
              <a:t>train_test_split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r>
              <a:rPr lang="en-US" altLang="ko-KR" sz="1400" dirty="0"/>
              <a:t>.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8DA6B08-F658-E1CC-1FA3-0F817F8A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930884"/>
            <a:ext cx="50529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변동성을 줄이고 안정성을 검증.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다수의 데이터 분할로 모델의 신뢰성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 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 결과를 통해 최적화 기법과 모델 성능 비교.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분할 과정은 최적화된 모델의 실제 성능 평가를 보장.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7"/>
            <a:ext cx="5576173" cy="3948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341A5-D493-D28C-942E-57CB742B3C96}"/>
              </a:ext>
            </a:extLst>
          </p:cNvPr>
          <p:cNvSpPr txBox="1"/>
          <p:nvPr/>
        </p:nvSpPr>
        <p:spPr>
          <a:xfrm>
            <a:off x="6207071" y="2021568"/>
            <a:ext cx="6102456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모델 초기화</a:t>
            </a:r>
            <a:r>
              <a:rPr lang="en-US" altLang="ko-KR" dirty="0"/>
              <a:t>: </a:t>
            </a:r>
            <a:r>
              <a:rPr lang="ko-KR" altLang="en-US" dirty="0"/>
              <a:t>동일한 초기 상태에서 시작해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최적화 기법의 성능을 공정하게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최적화 기법 적용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성능 개선 효과 정량적 분석 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각 </a:t>
            </a:r>
            <a:r>
              <a:rPr lang="ko-KR" altLang="en-US" dirty="0" err="1"/>
              <a:t>모델별</a:t>
            </a:r>
            <a:r>
              <a:rPr lang="ko-KR" altLang="en-US" dirty="0"/>
              <a:t>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 도출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트리 깊이 제한</a:t>
            </a:r>
            <a:r>
              <a:rPr lang="en-US" altLang="ko-KR" dirty="0"/>
              <a:t>, </a:t>
            </a:r>
            <a:r>
              <a:rPr lang="ko-KR" altLang="en-US" dirty="0"/>
              <a:t>최소 샘플 분할 크기 조정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초기 상태에서 일반화 성능 확보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성능 비교 기준 제공</a:t>
            </a:r>
            <a:r>
              <a:rPr lang="en-US" altLang="ko-KR" dirty="0"/>
              <a:t>: </a:t>
            </a:r>
            <a:r>
              <a:rPr lang="ko-KR" altLang="en-US" dirty="0"/>
              <a:t>초기 상태 성능 → 최적화 후 성능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사전 정의 탐색 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069922"/>
            <a:ext cx="4819589" cy="443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BC10-6C6A-768D-24ED-9C2F7B78D430}"/>
              </a:ext>
            </a:extLst>
          </p:cNvPr>
          <p:cNvSpPr txBox="1"/>
          <p:nvPr/>
        </p:nvSpPr>
        <p:spPr>
          <a:xfrm>
            <a:off x="5248611" y="2347008"/>
            <a:ext cx="7129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 범위 설정 필요성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Grid Search, Random Search: </a:t>
            </a:r>
            <a:r>
              <a:rPr lang="ko-KR" altLang="en-US" sz="1600" dirty="0"/>
              <a:t>탐색 공간이 넓을수록 비효율적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Bayesian Optimization: </a:t>
            </a:r>
            <a:r>
              <a:rPr lang="ko-KR" altLang="en-US" sz="1600" dirty="0"/>
              <a:t>탐색 범위가 초기 모델링 품질에 영향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Genetic Algorithm: </a:t>
            </a:r>
            <a:r>
              <a:rPr lang="ko-KR" altLang="en-US" sz="1600" dirty="0"/>
              <a:t>넓은 탐색 공간에서 수렴 속도 저하 가능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예시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rate): [0.01, 0.2].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트리 개수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): [50, 300].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기존 연구 기반으로 실용적 탐색 범위 설정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효과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성능 최적화와 계산 효율성 동시 달성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연구 재현성 보장 및 최적화 기법 공정 비교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10" y="2417710"/>
            <a:ext cx="2671803" cy="1011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769" y="2542287"/>
            <a:ext cx="2946656" cy="9156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240080" y="4095172"/>
            <a:ext cx="6103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양성으로 예측한 사례 중 실제로 양성인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양성 예측의 정확성을 평가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False Positive</a:t>
            </a:r>
            <a:r>
              <a:rPr lang="ko-KR" altLang="en-US" sz="1600" dirty="0"/>
              <a:t>를 줄이는 데 중점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소프트웨어 결함 탐지</a:t>
            </a:r>
            <a:r>
              <a:rPr lang="en-US" altLang="ko-KR" sz="1600" dirty="0"/>
              <a:t>: </a:t>
            </a:r>
            <a:r>
              <a:rPr lang="ko-KR" altLang="en-US" sz="1600" dirty="0"/>
              <a:t>잘못된 경고</a:t>
            </a:r>
            <a:r>
              <a:rPr lang="en-US" altLang="ko-KR" sz="1600" dirty="0"/>
              <a:t>(FP) </a:t>
            </a:r>
            <a:r>
              <a:rPr lang="ko-KR" altLang="en-US" sz="1600" dirty="0"/>
              <a:t>감소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실제 결함만 탐지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A4D2-4266-211E-ABF0-283514000978}"/>
              </a:ext>
            </a:extLst>
          </p:cNvPr>
          <p:cNvSpPr txBox="1"/>
          <p:nvPr/>
        </p:nvSpPr>
        <p:spPr>
          <a:xfrm>
            <a:off x="7698603" y="36941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재현율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(Recall)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B50E9-C3AA-63FC-DE2D-A07B287EA2AC}"/>
              </a:ext>
            </a:extLst>
          </p:cNvPr>
          <p:cNvSpPr txBox="1"/>
          <p:nvPr/>
        </p:nvSpPr>
        <p:spPr>
          <a:xfrm>
            <a:off x="6569346" y="4341393"/>
            <a:ext cx="61024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실제 양성 사례 중 모델이 정확히 탐지한 비율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False Negative </a:t>
            </a:r>
            <a:r>
              <a:rPr lang="ko-KR" altLang="en-US" sz="1600" dirty="0"/>
              <a:t>감소에 중점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놓치지 않고 탐지하는 능력을 평가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소프트웨어 결함 탐지</a:t>
            </a:r>
            <a:r>
              <a:rPr lang="en-US" altLang="ko-KR" sz="1600" dirty="0"/>
              <a:t>: </a:t>
            </a:r>
            <a:r>
              <a:rPr lang="ko-KR" altLang="en-US" sz="1600" dirty="0"/>
              <a:t>중요한 결함을 놓치지 않음</a:t>
            </a:r>
            <a:r>
              <a:rPr lang="en-US" altLang="ko-KR" sz="16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458A8-989C-4254-2546-49A191E080BB}"/>
              </a:ext>
            </a:extLst>
          </p:cNvPr>
          <p:cNvSpPr txBox="1"/>
          <p:nvPr/>
        </p:nvSpPr>
        <p:spPr>
          <a:xfrm>
            <a:off x="1760169" y="36941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(Precision)</a:t>
            </a: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1551565" cy="707886"/>
            <a:chOff x="294640" y="3596640"/>
            <a:chExt cx="15515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81" y="2543335"/>
            <a:ext cx="3772692" cy="8329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9" y="2620670"/>
            <a:ext cx="3914192" cy="6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607769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(Accuracy)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870725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58E47-D68E-8FA4-F7A7-2CECF9CA30AF}"/>
              </a:ext>
            </a:extLst>
          </p:cNvPr>
          <p:cNvSpPr txBox="1"/>
          <p:nvPr/>
        </p:nvSpPr>
        <p:spPr>
          <a:xfrm>
            <a:off x="616096" y="4536647"/>
            <a:ext cx="7020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샘플 중 올바르게 예측한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전반적인 예측 성능을 나타내는 지표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중요한 </a:t>
            </a:r>
            <a:r>
              <a:rPr lang="en-US" altLang="ko-KR" sz="1600" dirty="0"/>
              <a:t>False Negative(FN)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False Positive(FP)</a:t>
            </a:r>
            <a:r>
              <a:rPr lang="ko-KR" altLang="en-US" sz="1600" dirty="0"/>
              <a:t>를 간과할 수 있음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다른 지표와 함께 해석 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1204D-1446-1A82-ADAF-FAB353AAC6DF}"/>
              </a:ext>
            </a:extLst>
          </p:cNvPr>
          <p:cNvSpPr txBox="1"/>
          <p:nvPr/>
        </p:nvSpPr>
        <p:spPr>
          <a:xfrm>
            <a:off x="6096000" y="4584550"/>
            <a:ext cx="7020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</a:t>
            </a:r>
            <a:r>
              <a:rPr lang="ko-KR" altLang="en-US" sz="1600" dirty="0"/>
              <a:t>의 조화 평균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정밀도와 재현율이 모두 중요할 때 유용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 지표라도 낮으면 </a:t>
            </a:r>
            <a:r>
              <a:rPr lang="en-US" altLang="ko-KR" sz="1600" dirty="0"/>
              <a:t>F1 </a:t>
            </a:r>
            <a:r>
              <a:rPr lang="ko-KR" altLang="en-US" sz="1600" dirty="0"/>
              <a:t>스코어가 낮아짐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전반적인 예측 성능 평가에 적합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36237" cy="5138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3025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25105" y="297446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유전 알고리즘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대부분의 모델에서 </a:t>
            </a:r>
            <a:r>
              <a:rPr lang="ko-KR" altLang="en-US" sz="1400" b="1" dirty="0"/>
              <a:t>가장 높은 성능 향상</a:t>
            </a:r>
            <a:r>
              <a:rPr lang="ko-KR" altLang="en-US" sz="1400" dirty="0"/>
              <a:t>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유전 알고리즘이 </a:t>
            </a:r>
            <a:r>
              <a:rPr lang="ko-KR" altLang="en-US" sz="1400" b="1" dirty="0"/>
              <a:t>복잡한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전역 최적해</a:t>
            </a:r>
            <a:r>
              <a:rPr lang="ko-KR" altLang="en-US" sz="1400" dirty="0"/>
              <a:t>를 효과적으로 탐색할 수 있음을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그리드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및 랜덤 </a:t>
            </a:r>
            <a:r>
              <a:rPr lang="ko-KR" altLang="en-US" sz="1400" b="1" dirty="0" err="1"/>
              <a:t>서치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일부 모델에서는 </a:t>
            </a:r>
            <a:r>
              <a:rPr lang="ko-KR" altLang="en-US" sz="1400" b="1" dirty="0"/>
              <a:t>안정적인 성능</a:t>
            </a:r>
            <a:r>
              <a:rPr lang="ko-KR" altLang="en-US" sz="1400" dirty="0"/>
              <a:t>을 제공하며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조합에 대해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일관된 최적화</a:t>
            </a:r>
            <a:r>
              <a:rPr lang="ko-KR" altLang="en-US" sz="1400" dirty="0"/>
              <a:t>를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특히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작은 경우 그리드 </a:t>
            </a:r>
            <a:r>
              <a:rPr lang="ko-KR" altLang="en-US" sz="1400" dirty="0" err="1"/>
              <a:t>서치가</a:t>
            </a:r>
            <a:r>
              <a:rPr lang="ko-KR" altLang="en-US" sz="1400" dirty="0"/>
              <a:t> 효율적이었지만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커질수록 효율성의 한계가 드러남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랜덤 </a:t>
            </a:r>
            <a:r>
              <a:rPr lang="ko-KR" altLang="en-US" sz="1400" b="1" dirty="0" err="1"/>
              <a:t>서치와</a:t>
            </a:r>
            <a:r>
              <a:rPr lang="ko-KR" altLang="en-US" sz="1400" b="1" dirty="0"/>
              <a:t> 유전 알고리즘의 장점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탐색 공간이 넓고 복잡할수록</a:t>
            </a:r>
            <a:r>
              <a:rPr lang="ko-KR" altLang="en-US" sz="1400" dirty="0"/>
              <a:t> 무작위성 기반 탐색 기법이 유리한 경향을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</a:t>
            </a:r>
            <a:r>
              <a:rPr lang="ko-KR" altLang="en-US" sz="1400" b="1" dirty="0"/>
              <a:t>다차원 탐색</a:t>
            </a:r>
            <a:r>
              <a:rPr lang="ko-KR" altLang="en-US" sz="1400" dirty="0"/>
              <a:t>에서 전역 최적화로 수렴할 가능성이 높기 때문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C37F29-C08A-1FED-D13D-D64B2D279CA6}"/>
              </a:ext>
            </a:extLst>
          </p:cNvPr>
          <p:cNvSpPr/>
          <p:nvPr/>
        </p:nvSpPr>
        <p:spPr>
          <a:xfrm>
            <a:off x="1325105" y="6365067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5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64058"/>
            <a:ext cx="3417376" cy="1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3040808"/>
            <a:ext cx="3417376" cy="1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47850" y="3220351"/>
            <a:ext cx="3371885" cy="3120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30" y="1509193"/>
            <a:ext cx="580607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지표 별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1729467"/>
            <a:ext cx="5132829" cy="3080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785099"/>
            <a:ext cx="5040122" cy="3024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920BE-AD7F-10BE-87C3-D3514213CA2B}"/>
              </a:ext>
            </a:extLst>
          </p:cNvPr>
          <p:cNvSpPr txBox="1"/>
          <p:nvPr/>
        </p:nvSpPr>
        <p:spPr>
          <a:xfrm>
            <a:off x="7262353" y="1132243"/>
            <a:ext cx="610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Accuracy</a:t>
            </a:r>
            <a:r>
              <a:rPr lang="en-US" altLang="ko-KR" sz="1200" dirty="0"/>
              <a:t>: </a:t>
            </a:r>
            <a:r>
              <a:rPr lang="ko-KR" altLang="en-US" sz="1200" dirty="0"/>
              <a:t>전반적인 분류 정확도를 평가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상황에서는 성능을 과대평가할 가능성 존재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F1 Score</a:t>
            </a:r>
            <a:r>
              <a:rPr lang="en-US" altLang="ko-KR" sz="1200" dirty="0"/>
              <a:t>: </a:t>
            </a:r>
            <a:r>
              <a:rPr lang="ko-KR" altLang="en-US" sz="1200" dirty="0"/>
              <a:t>정밀도와 재현율을 모두 고려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문제에 민감하게 반응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b="0" i="0" dirty="0">
              <a:effectLst/>
              <a:latin typeface="Söhne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805476-4386-601F-2C7F-D65E56CA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0" y="4747920"/>
            <a:ext cx="623542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대부분의 모델에서 </a:t>
            </a:r>
            <a:r>
              <a:rPr lang="ko-KR" altLang="ko-KR" sz="1400" dirty="0" err="1"/>
              <a:t>Accuracy와</a:t>
            </a:r>
            <a:r>
              <a:rPr lang="ko-KR" altLang="ko-KR" sz="1400" dirty="0"/>
              <a:t> F1 </a:t>
            </a:r>
            <a:r>
              <a:rPr lang="ko-KR" altLang="ko-KR" sz="1400" dirty="0" err="1"/>
              <a:t>Score</a:t>
            </a:r>
            <a:r>
              <a:rPr lang="ko-KR" altLang="ko-KR" sz="1400" dirty="0"/>
              <a:t> 모두에서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Gradient</a:t>
            </a:r>
            <a:r>
              <a:rPr lang="ko-KR" altLang="ko-KR" sz="1400" dirty="0"/>
              <a:t> </a:t>
            </a:r>
            <a:r>
              <a:rPr lang="ko-KR" altLang="ko-KR" sz="1400" dirty="0" err="1"/>
              <a:t>Boosting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CatBoost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XGBoost에서</a:t>
            </a:r>
            <a:r>
              <a:rPr lang="ko-KR" altLang="ko-KR" sz="1400" dirty="0"/>
              <a:t> 두드러진 성능 향상.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Grid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Search와</a:t>
            </a:r>
            <a:r>
              <a:rPr lang="ko-KR" altLang="ko-KR" sz="1400" dirty="0"/>
              <a:t> </a:t>
            </a:r>
            <a:r>
              <a:rPr lang="ko-KR" altLang="ko-KR" sz="1400" dirty="0" err="1"/>
              <a:t>Random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Adaboost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ExtraTree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RandomForest에서</a:t>
            </a:r>
            <a:r>
              <a:rPr lang="ko-KR" altLang="ko-KR" sz="1400" dirty="0"/>
              <a:t> 안정적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Bayesian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효율성과 성능의 균형 제공.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복잡한 모델에서는 </a:t>
            </a: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Algorithm에</a:t>
            </a:r>
            <a:r>
              <a:rPr lang="ko-KR" altLang="ko-KR" sz="1400" dirty="0"/>
              <a:t> 약간 미치지 못함.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4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994F427-C61E-F5CE-DC1A-6FA588F4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978" y="4710095"/>
            <a:ext cx="65391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Adaboost</a:t>
            </a:r>
            <a:r>
              <a:rPr lang="ko-KR" altLang="ko-KR" sz="1200" dirty="0"/>
              <a:t>:</a:t>
            </a:r>
            <a:endParaRPr lang="en-US" altLang="ko-KR" sz="1200" dirty="0"/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Accuracy와</a:t>
            </a:r>
            <a:r>
              <a:rPr lang="ko-KR" altLang="ko-KR" sz="1200" dirty="0"/>
              <a:t> F1 </a:t>
            </a:r>
            <a:r>
              <a:rPr lang="ko-KR" altLang="ko-KR" sz="1200" dirty="0" err="1"/>
              <a:t>Score</a:t>
            </a:r>
            <a:r>
              <a:rPr lang="ko-KR" altLang="ko-KR" sz="1200" dirty="0"/>
              <a:t> 모두 최고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RandomForest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ExtraTree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Search가</a:t>
            </a:r>
            <a:r>
              <a:rPr lang="ko-KR" altLang="ko-KR" sz="1200" dirty="0"/>
              <a:t> 유사한 </a:t>
            </a:r>
            <a:r>
              <a:rPr lang="ko-KR" altLang="ko-KR" sz="1200" dirty="0" err="1"/>
              <a:t>Accuracy</a:t>
            </a:r>
            <a:r>
              <a:rPr lang="ko-KR" altLang="ko-KR" sz="1200" dirty="0"/>
              <a:t>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   </a:t>
            </a:r>
            <a:r>
              <a:rPr lang="ko-KR" altLang="ko-KR" sz="1200" dirty="0"/>
              <a:t>F1 </a:t>
            </a:r>
            <a:r>
              <a:rPr lang="ko-KR" altLang="ko-KR" sz="1200" dirty="0" err="1"/>
              <a:t>Score에서</a:t>
            </a:r>
            <a:r>
              <a:rPr lang="ko-KR" altLang="ko-KR" sz="1200" dirty="0"/>
              <a:t> 약간 차이를 보여 클래스 불균형 문제 대응 확인.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Gradient</a:t>
            </a:r>
            <a:r>
              <a:rPr lang="ko-KR" altLang="ko-KR" sz="1200" dirty="0"/>
              <a:t> </a:t>
            </a:r>
            <a:r>
              <a:rPr lang="ko-KR" altLang="ko-KR" sz="1200" dirty="0" err="1"/>
              <a:t>Boosting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CatBoost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XGBoost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두 지표에서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	     </a:t>
            </a:r>
            <a:r>
              <a:rPr lang="ko-KR" altLang="ko-KR" sz="1200" dirty="0" err="1"/>
              <a:t>Bayesian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Search도</a:t>
            </a:r>
            <a:r>
              <a:rPr lang="ko-KR" altLang="ko-KR" sz="1200" dirty="0"/>
              <a:t> 우수했으나 탐색 복잡성에서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우위.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LightGBM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-&gt;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높은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       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LightGBM</a:t>
            </a:r>
            <a:r>
              <a:rPr lang="ko-KR" altLang="ko-KR" sz="1200" dirty="0"/>
              <a:t> 특성과 부합하지 않아 낮은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99CF9-415E-4508-8271-008D5DF69E7D}"/>
              </a:ext>
            </a:extLst>
          </p:cNvPr>
          <p:cNvSpPr txBox="1"/>
          <p:nvPr/>
        </p:nvSpPr>
        <p:spPr>
          <a:xfrm>
            <a:off x="5093842" y="1261467"/>
            <a:ext cx="6102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가능한 </a:t>
            </a:r>
            <a:r>
              <a:rPr lang="ko-KR" altLang="en-US" sz="1100" dirty="0" err="1"/>
              <a:t>하이퍼파라미터</a:t>
            </a:r>
            <a:r>
              <a:rPr lang="ko-KR" altLang="en-US" sz="1100" dirty="0"/>
              <a:t> 조합을 체계적으로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안정적이고 신뢰할 수 있는 최적화 제공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RandomForest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XGBoost</a:t>
            </a:r>
            <a:r>
              <a:rPr lang="en-US" altLang="ko-KR" sz="1100" dirty="0"/>
              <a:t>: </a:t>
            </a:r>
            <a:r>
              <a:rPr lang="ko-KR" altLang="en-US" sz="1100" dirty="0"/>
              <a:t>일관된 결과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0.922), </a:t>
            </a:r>
            <a:r>
              <a:rPr lang="en-US" altLang="ko-KR" sz="1100" b="1" dirty="0" err="1"/>
              <a:t>ExtraTree</a:t>
            </a:r>
            <a:r>
              <a:rPr lang="en-US" altLang="ko-KR" sz="1100" b="1" dirty="0"/>
              <a:t> (F1: 0.9243)</a:t>
            </a:r>
            <a:r>
              <a:rPr lang="en-US" altLang="ko-KR" sz="1100" dirty="0"/>
              <a:t>: </a:t>
            </a:r>
            <a:r>
              <a:rPr lang="ko-KR" altLang="en-US" sz="1100" dirty="0"/>
              <a:t>신뢰할 수 있는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공간이 클수록 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대규모 탐색에서 시간과 자원 소모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Random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무작위로 조합 선택하여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효율적이지만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최적의 조합 보장하지 않음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0.9255)</a:t>
            </a:r>
            <a:r>
              <a:rPr lang="en-US" altLang="ko-KR" sz="1100" dirty="0"/>
              <a:t>: </a:t>
            </a:r>
            <a:r>
              <a:rPr lang="ko-KR" altLang="en-US" sz="1100" dirty="0"/>
              <a:t>우수한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성능의 일관성 부족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전역 최적해로 수렴하는 데 한계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sz="1600" b="1" dirty="0"/>
              <a:t>Bayesian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이전 탐색 결과를 활용하여 점진적 최적화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효율성과 정확도의 균형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0.9268), </a:t>
            </a:r>
            <a:r>
              <a:rPr lang="en-US" altLang="ko-KR" sz="1100" b="1" dirty="0" err="1"/>
              <a:t>LightGBM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GradientBoosting</a:t>
            </a:r>
            <a:r>
              <a:rPr lang="en-US" altLang="ko-KR" sz="1100" dirty="0"/>
              <a:t>: </a:t>
            </a:r>
            <a:r>
              <a:rPr lang="ko-KR" altLang="en-US" sz="1100" dirty="0"/>
              <a:t>높은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설정에 따라 성능 편차 발생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탐색 단계에서의 효율 저하 우려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Genetic Algorithm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진화적 연산으로 전역 최적화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선택</a:t>
            </a:r>
            <a:r>
              <a:rPr lang="en-US" altLang="ko-KR" sz="1100" dirty="0"/>
              <a:t>, </a:t>
            </a:r>
            <a:r>
              <a:rPr lang="ko-KR" altLang="en-US" sz="1100" dirty="0"/>
              <a:t>교차</a:t>
            </a:r>
            <a:r>
              <a:rPr lang="en-US" altLang="ko-KR" sz="1100" dirty="0"/>
              <a:t>, </a:t>
            </a:r>
            <a:r>
              <a:rPr lang="ko-KR" altLang="en-US" sz="1100" dirty="0"/>
              <a:t>돌연변이를 통해 성능 극대화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0.9408),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0.947)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모델에서 최고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수렴 속도가 느려질 가능성</a:t>
            </a:r>
            <a:r>
              <a:rPr lang="en-US" altLang="ko-KR" sz="1100" dirty="0"/>
              <a:t>.</a:t>
            </a:r>
          </a:p>
          <a:p>
            <a:pPr algn="l"/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7" y="2080121"/>
            <a:ext cx="4678767" cy="351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166B4-ABFB-25AF-769B-35C27210A9FB}"/>
              </a:ext>
            </a:extLst>
          </p:cNvPr>
          <p:cNvSpPr txBox="1"/>
          <p:nvPr/>
        </p:nvSpPr>
        <p:spPr>
          <a:xfrm>
            <a:off x="517474" y="5713442"/>
            <a:ext cx="844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최적화 기법이 트리 기반 앙상블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)</a:t>
            </a:r>
            <a:r>
              <a:rPr lang="ko-KR" altLang="en-US" sz="1600" dirty="0"/>
              <a:t>에 미치는 영향을 시각화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기법의 성능 차이를 비교하여 모델 특성에 적합한 최적화 전략 파악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208-E3BA-59BF-C4CB-8684F2E5BB1F}"/>
              </a:ext>
            </a:extLst>
          </p:cNvPr>
          <p:cNvSpPr txBox="1"/>
          <p:nvPr/>
        </p:nvSpPr>
        <p:spPr>
          <a:xfrm>
            <a:off x="5156521" y="2485149"/>
            <a:ext cx="73506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복잡한 모델에서 최적 성능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en-US" altLang="ko-KR" dirty="0"/>
              <a:t>: </a:t>
            </a:r>
            <a:r>
              <a:rPr lang="ko-KR" altLang="en-US" dirty="0"/>
              <a:t>단순한 모델에서 안정적 성능 보장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 우수</a:t>
            </a:r>
            <a:r>
              <a:rPr lang="en-US" altLang="ko-KR" dirty="0"/>
              <a:t>, </a:t>
            </a:r>
            <a:r>
              <a:rPr lang="ko-KR" altLang="en-US" dirty="0"/>
              <a:t>일부 편차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ko-KR" altLang="en-US" dirty="0"/>
              <a:t>단순 모델에서 효과적</a:t>
            </a:r>
            <a:r>
              <a:rPr lang="en-US" altLang="ko-KR" dirty="0"/>
              <a:t>, </a:t>
            </a:r>
            <a:r>
              <a:rPr lang="ko-KR" altLang="en-US" dirty="0"/>
              <a:t>복잡한 모델에서는 한계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최적화 전략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특성과 탐색 공간 복잡성을 고려한 최적화 기법 선택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24143-2824-E4EF-770A-57AB49B8F4E0}"/>
              </a:ext>
            </a:extLst>
          </p:cNvPr>
          <p:cNvSpPr txBox="1"/>
          <p:nvPr/>
        </p:nvSpPr>
        <p:spPr>
          <a:xfrm>
            <a:off x="6247790" y="1729467"/>
            <a:ext cx="61024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Genetic Algorithm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모델에서 최고 정확도 기록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두드러진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비선형적이고</a:t>
            </a:r>
            <a:r>
              <a:rPr lang="ko-KR" altLang="en-US" sz="1400" dirty="0"/>
              <a:t> 복잡한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Bayesian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안정성과 효율성을 겸비</a:t>
            </a:r>
            <a:r>
              <a:rPr lang="en-US" altLang="ko-KR" sz="1400" dirty="0"/>
              <a:t>, Genetic Algorithm </a:t>
            </a:r>
            <a:r>
              <a:rPr lang="ko-KR" altLang="en-US" sz="1400" dirty="0"/>
              <a:t>다음으로 높은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안정적이고 일관된 결과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Grid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ko-KR" altLang="en-US" sz="1400" dirty="0"/>
              <a:t>와 같은 단순 모델에서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모델에서는 탐색 공간 제약으로 한계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Random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성능 변동성이 크며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모델에서는 성능 개선 제한적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 모델에서 비교적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 err="1"/>
              <a:t>모델별</a:t>
            </a:r>
            <a:r>
              <a:rPr lang="ko-KR" altLang="en-US" sz="1400" b="1" dirty="0"/>
              <a:t> 특징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 기법에 민감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: </a:t>
            </a:r>
            <a:r>
              <a:rPr lang="ko-KR" altLang="en-US" sz="1400" dirty="0"/>
              <a:t>안정적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최적화 영향 적음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81" y="6108000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522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상위 </a:t>
            </a:r>
            <a:r>
              <a:rPr lang="en-US" altLang="ko-KR" sz="2400" dirty="0"/>
              <a:t>5</a:t>
            </a:r>
            <a:r>
              <a:rPr lang="ko-KR" altLang="en-US" sz="2400" dirty="0"/>
              <a:t>개의 모델</a:t>
            </a:r>
            <a:r>
              <a:rPr lang="en-US" altLang="ko-KR" sz="2400" dirty="0"/>
              <a:t>-</a:t>
            </a:r>
            <a:r>
              <a:rPr lang="ko-KR" altLang="en-US" sz="2400" dirty="0"/>
              <a:t>알고리즘 조합 분석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27101"/>
            <a:ext cx="4943839" cy="302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64293" y="2178606"/>
            <a:ext cx="6103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상위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개 조합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모두 </a:t>
            </a:r>
            <a:r>
              <a:rPr lang="en-US" altLang="ko-KR" sz="1600" b="1" dirty="0"/>
              <a:t>Genetic Algorithm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endParaRPr lang="ko-KR" alt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GradientBoosting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모든 성능 지표에서 최고 성능 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, F1 Score, AUC).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공간에서도 최적화 능력 발휘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CatBoost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AUC</a:t>
            </a:r>
            <a:r>
              <a:rPr lang="ko-KR" altLang="en-US" sz="1600" dirty="0"/>
              <a:t>에서 최고 성능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</a:t>
            </a:r>
            <a:r>
              <a:rPr lang="en-US" altLang="ko-KR" sz="1600" dirty="0"/>
              <a:t> </a:t>
            </a:r>
            <a:r>
              <a:rPr lang="ko-KR" altLang="en-US" sz="1600" dirty="0"/>
              <a:t>다음으로 우수한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LightGBM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AUC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CatBoost</a:t>
            </a:r>
            <a:r>
              <a:rPr lang="ko-KR" altLang="en-US" sz="1600" dirty="0"/>
              <a:t>와 유사한 안정적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XGBoost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F1 Score</a:t>
            </a:r>
            <a:r>
              <a:rPr lang="ko-KR" altLang="en-US" sz="1600" dirty="0"/>
              <a:t>에서 뛰어난 성능 향상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ExtraTree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낮은 성능 모델이지만</a:t>
            </a:r>
            <a:r>
              <a:rPr lang="en-US" altLang="ko-KR" sz="1600" dirty="0"/>
              <a:t>, Genetic Algorithm</a:t>
            </a:r>
            <a:r>
              <a:rPr lang="ko-KR" altLang="en-US" sz="1600" dirty="0"/>
              <a:t>을 통해 성능 개선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8216-6E0C-BB75-1FCF-A308D37ACC95}"/>
              </a:ext>
            </a:extLst>
          </p:cNvPr>
          <p:cNvSpPr txBox="1"/>
          <p:nvPr/>
        </p:nvSpPr>
        <p:spPr>
          <a:xfrm>
            <a:off x="186080" y="5396319"/>
            <a:ext cx="669669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/>
              <a:t>Genetic Algorithm</a:t>
            </a:r>
            <a:r>
              <a:rPr lang="ko-KR" altLang="en-US" sz="1100" dirty="0"/>
              <a:t>은 복잡한 탐색 공간에서 가장 효과적인 최적화 기법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 err="1"/>
              <a:t>GradientBoosting</a:t>
            </a:r>
            <a:r>
              <a:rPr lang="ko-KR" altLang="en-US" sz="1100" dirty="0"/>
              <a:t>과 </a:t>
            </a:r>
            <a:r>
              <a:rPr lang="en-US" altLang="ko-KR" sz="1100" dirty="0"/>
              <a:t>Genetic Algorithm</a:t>
            </a:r>
            <a:r>
              <a:rPr lang="ko-KR" altLang="en-US" sz="1100" dirty="0"/>
              <a:t>의 조합이 모든 성능 지표에서 최상의 결과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/>
              <a:t>Grid Search</a:t>
            </a:r>
            <a:r>
              <a:rPr lang="ko-KR" altLang="en-US" sz="1100" dirty="0"/>
              <a:t>와 </a:t>
            </a:r>
            <a:r>
              <a:rPr lang="en-US" altLang="ko-KR" sz="1100" dirty="0"/>
              <a:t>Random Search</a:t>
            </a:r>
            <a:r>
              <a:rPr lang="ko-KR" altLang="en-US" sz="1100" dirty="0"/>
              <a:t>는 상위 조합에 포함되지 않음 </a:t>
            </a:r>
            <a:br>
              <a:rPr lang="en-US" altLang="ko-KR" sz="1100" dirty="0"/>
            </a:br>
            <a:r>
              <a:rPr lang="ko-KR" altLang="en-US" sz="1100" dirty="0"/>
              <a:t>→ 복잡한 모델 최적화에는 한계</a:t>
            </a:r>
            <a:endParaRPr lang="en-US" altLang="ko-KR" sz="1100" dirty="0"/>
          </a:p>
          <a:p>
            <a:pPr algn="l"/>
            <a:r>
              <a:rPr lang="en-US" altLang="ko-KR" sz="1100" dirty="0"/>
              <a:t>Bayesian Search</a:t>
            </a:r>
            <a:r>
              <a:rPr lang="ko-KR" altLang="en-US" sz="1100" dirty="0"/>
              <a:t>는 안정적 성능을 제공했으나 상위 조합에는 포함되지 않음</a:t>
            </a:r>
            <a:r>
              <a:rPr lang="en-US" altLang="ko-KR" sz="1100" dirty="0"/>
              <a:t>.</a:t>
            </a: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79A5B-DAA7-E44E-3C62-33996BB1AF94}"/>
              </a:ext>
            </a:extLst>
          </p:cNvPr>
          <p:cNvSpPr txBox="1"/>
          <p:nvPr/>
        </p:nvSpPr>
        <p:spPr>
          <a:xfrm>
            <a:off x="371185" y="2249656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9E05-CD15-9C03-49C5-B0A32FE69BDD}"/>
              </a:ext>
            </a:extLst>
          </p:cNvPr>
          <p:cNvSpPr txBox="1"/>
          <p:nvPr/>
        </p:nvSpPr>
        <p:spPr>
          <a:xfrm>
            <a:off x="371185" y="2804268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30F-1F52-CB49-ACD3-C76B7DBA24BC}"/>
              </a:ext>
            </a:extLst>
          </p:cNvPr>
          <p:cNvSpPr txBox="1"/>
          <p:nvPr/>
        </p:nvSpPr>
        <p:spPr>
          <a:xfrm>
            <a:off x="371185" y="3342764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2F787-C5E6-1F4B-B75D-5F0459320921}"/>
              </a:ext>
            </a:extLst>
          </p:cNvPr>
          <p:cNvSpPr txBox="1"/>
          <p:nvPr/>
        </p:nvSpPr>
        <p:spPr>
          <a:xfrm>
            <a:off x="371185" y="391255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FF8342-5E4C-CE54-85DF-03435D94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0" y="2125476"/>
            <a:ext cx="74751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최적화 기법에 따라 성능 차이가 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최고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Adaboost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단순 구조로 안정적 성능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최적화 기법에 따른 성능 차이 작음.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-&gt;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Bayesian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높은 성능 기록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Search에서는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상대적으로 낮은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BEEB2-C14A-7335-C281-C6A713E2FB2C}"/>
              </a:ext>
            </a:extLst>
          </p:cNvPr>
          <p:cNvSpPr txBox="1"/>
          <p:nvPr/>
        </p:nvSpPr>
        <p:spPr>
          <a:xfrm>
            <a:off x="2010864" y="4531080"/>
            <a:ext cx="8787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Genetic Algorithm</a:t>
            </a:r>
            <a:r>
              <a:rPr lang="ko-KR" altLang="en-US" dirty="0"/>
              <a:t>은 복잡한 모델에서 최적의 성능 제공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Bayesian Optimization</a:t>
            </a:r>
            <a:r>
              <a:rPr lang="ko-KR" altLang="en-US" dirty="0"/>
              <a:t>은 효율성과 안정성 측면에서 우수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 모델에서 효과적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최적화 기법은 </a:t>
            </a:r>
            <a:r>
              <a:rPr lang="ko-KR" altLang="en-US" b="1" dirty="0"/>
              <a:t>모델 특성 및 탐색 공간 복잡성</a:t>
            </a:r>
            <a:r>
              <a:rPr lang="ko-KR" altLang="en-US" dirty="0"/>
              <a:t>에 따라 성능이 다름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맞춤형 최적화 전략</a:t>
            </a:r>
            <a:r>
              <a:rPr lang="ko-KR" altLang="en-US" dirty="0"/>
              <a:t> 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5357C8-723B-8A42-098E-67027860DA25}"/>
              </a:ext>
            </a:extLst>
          </p:cNvPr>
          <p:cNvSpPr/>
          <p:nvPr/>
        </p:nvSpPr>
        <p:spPr>
          <a:xfrm>
            <a:off x="240080" y="2027443"/>
            <a:ext cx="3999347" cy="2406848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F20DA6-D625-AA8D-AD85-121DE9E0B30E}"/>
              </a:ext>
            </a:extLst>
          </p:cNvPr>
          <p:cNvSpPr/>
          <p:nvPr/>
        </p:nvSpPr>
        <p:spPr>
          <a:xfrm>
            <a:off x="4465097" y="1978907"/>
            <a:ext cx="7560605" cy="2454893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5" y="2009694"/>
            <a:ext cx="9962501" cy="363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최적화 기법은 특정 모델에서 성능을 더 크게 향상시키는 패턴을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은 복잡한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구조를 가진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같은 모델에서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가장 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F1 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AUC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를 기록하며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도 유사한 경향을 보였다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Adaboost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Forest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같은 비교적 간단한 구조를 가진 모델에서 성능이 더 균일하게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결과는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모델별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특성과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 간의 상호작용을 고려하여 특정 모델에 적합한 최적화 전략을 선택하는 것이 성능 향상에 중요하다는 점을 시사한다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4997839" y="1869269"/>
            <a:ext cx="7144542" cy="482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+mj-ea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+mj-ea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소프트웨어 시스템의 </a:t>
            </a:r>
            <a:br>
              <a:rPr lang="en-US" altLang="ko-KR" sz="1600" dirty="0"/>
            </a:br>
            <a:r>
              <a:rPr lang="ko-KR" altLang="en-US" sz="1600" dirty="0"/>
              <a:t>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540330" y="2017531"/>
            <a:ext cx="9843595" cy="407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 수행한 이원 분산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간에는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통계적으로 유의미한 상호작용이 존재함을 확인하였다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이는 특정 모델에서 특정 최적화 기법이 다른 기법보다 더 높은 성능을 나타낼 수 있다는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성능 향상에 가장 효과적인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더 높은 성능을 기록하였다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ExtraTrees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가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탐색 효율성과 성능의 균형을 유지하였다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결과는 모델별로 최적화 기법의 효율성이 다르게 작용할 수 있음을 나타내며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각 모델에 적합한 최적화 기법을 선택하는 것이 중요함을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68" y="2006825"/>
            <a:ext cx="104615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기법의 실증적 분석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 기법 선택이 모델 성능에 미치는 영향 분석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Gradient Boosting + Genetic Algorithm: </a:t>
            </a:r>
            <a:r>
              <a:rPr lang="ko-KR" altLang="en-US" dirty="0"/>
              <a:t>복잡한 데이터 및 모델 구조에 강력한 조합으로 입증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소프트웨어 결함 예측</a:t>
            </a:r>
            <a:r>
              <a:rPr lang="en-US" altLang="ko-KR" b="1" dirty="0"/>
              <a:t>(SDP) </a:t>
            </a:r>
            <a:r>
              <a:rPr lang="ko-KR" altLang="en-US" b="1" dirty="0"/>
              <a:t>분야 기여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최적화된 결함 탐지 모델로 소프트웨어 품질 보증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유지보수 비용 절감</a:t>
            </a:r>
            <a:r>
              <a:rPr lang="en-US" altLang="ko-KR" dirty="0"/>
              <a:t>, </a:t>
            </a:r>
            <a:r>
              <a:rPr lang="ko-KR" altLang="en-US" dirty="0"/>
              <a:t>개발 시간 단축</a:t>
            </a:r>
            <a:r>
              <a:rPr lang="en-US" altLang="ko-KR" dirty="0"/>
              <a:t>, </a:t>
            </a:r>
            <a:r>
              <a:rPr lang="ko-KR" altLang="en-US" dirty="0"/>
              <a:t>품질 향상에 실질적 기여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9B58-44B2-0FD3-D323-1BA90AAC792C}"/>
              </a:ext>
            </a:extLst>
          </p:cNvPr>
          <p:cNvSpPr txBox="1"/>
          <p:nvPr/>
        </p:nvSpPr>
        <p:spPr>
          <a:xfrm>
            <a:off x="590767" y="4119955"/>
            <a:ext cx="9452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소프트웨어 개발 환경 개선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데이터 기반 접근법 활용으로 신뢰성 높은 개발 환경 구축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소프트웨어 품질 보증 체계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최적화 기법 연구의 확장성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문제로의 적용 가능성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성능 개선 및 최적화 전략 수립에 실질적 기여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모델이 데이터를 학습하는 방식과 </a:t>
            </a:r>
            <a:br>
              <a:rPr lang="en-US" altLang="ko-KR" sz="1400" dirty="0"/>
            </a:br>
            <a:r>
              <a:rPr lang="ko-KR" altLang="en-US" sz="1400" dirty="0"/>
              <a:t>일반화 성능에 직접적인 영향을 미침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특정 상황에서 모델 성능을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효과적으로 향상시킬 수 있음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등의 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latin typeface="+mn-ea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 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924705" y="1682009"/>
            <a:ext cx="633289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AdaBoost (Adaptive Boosting)</a:t>
            </a:r>
          </a:p>
          <a:p>
            <a:r>
              <a:rPr lang="en-US" altLang="ko-KR" sz="1100" dirty="0"/>
              <a:t>AdaBoost</a:t>
            </a:r>
            <a:r>
              <a:rPr lang="ko-KR" altLang="en-US" sz="1100" dirty="0"/>
              <a:t>는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주로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성능을 점진적으로 향상</a:t>
            </a:r>
            <a:endParaRPr lang="en-US" altLang="ko-KR" sz="1100" dirty="0"/>
          </a:p>
          <a:p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단계에서 모든 데이터에 동일한 가중치를 부여하여 약한 학습기를 훈련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잘못 예측된 데이터의 가중치를 증가시켜 다음 단계에서 더 집중적으로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최종적으로 모든 학습기의 예측을 가중 합산하여 결과 산출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약한 학습기의 성능이 낮더라도 전체 모델의 성능을 향상시킬 수 있는 </a:t>
            </a:r>
            <a:r>
              <a:rPr lang="ko-KR" altLang="en-US" sz="1100" b="1" dirty="0"/>
              <a:t>적응성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과적합을 방지하면서도 높은 예측 성능 유지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데이터에 노이즈가 많을 경우 민감하게 반응하여 </a:t>
            </a:r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반복 학습으로 인해 대규모 데이터셋에서는 높은 연산 비용 발생 가능</a:t>
            </a:r>
            <a:r>
              <a:rPr lang="en-US" altLang="ko-KR" sz="1100" dirty="0"/>
              <a:t>.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039925" y="4082559"/>
            <a:ext cx="610245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</a:t>
            </a:r>
            <a:r>
              <a:rPr lang="ko-KR" altLang="en-US" sz="1200" b="1" dirty="0"/>
              <a:t> 머신 </a:t>
            </a:r>
            <a:r>
              <a:rPr lang="en-US" altLang="ko-KR" sz="1200" b="1" dirty="0"/>
              <a:t>(Gradient Boosting Machine, GBM)</a:t>
            </a:r>
          </a:p>
          <a:p>
            <a:r>
              <a:rPr lang="en-US" altLang="ko-KR" sz="1100" dirty="0"/>
              <a:t>GBM</a:t>
            </a:r>
            <a:r>
              <a:rPr lang="ko-KR" altLang="en-US" sz="1100" dirty="0"/>
              <a:t>은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보통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오류를 순차적으로 보완하는</a:t>
            </a:r>
            <a:endParaRPr lang="en-US" altLang="ko-KR" sz="1100" dirty="0"/>
          </a:p>
          <a:p>
            <a:r>
              <a:rPr lang="ko-KR" altLang="en-US" sz="1100" dirty="0" err="1"/>
              <a:t>부스팅</a:t>
            </a:r>
            <a:r>
              <a:rPr lang="ko-KR" altLang="en-US" sz="1100" dirty="0"/>
              <a:t> 기법을 사용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</a:t>
            </a:r>
            <a:r>
              <a:rPr lang="en-US" altLang="ko-KR" sz="1100" dirty="0"/>
              <a:t>(</a:t>
            </a:r>
            <a:r>
              <a:rPr lang="ko-KR" altLang="en-US" sz="1100" dirty="0"/>
              <a:t>예측 오류</a:t>
            </a:r>
            <a:r>
              <a:rPr lang="en-US" altLang="ko-KR" sz="1100" dirty="0"/>
              <a:t>)</a:t>
            </a:r>
            <a:r>
              <a:rPr lang="ko-KR" altLang="en-US" sz="1100" dirty="0"/>
              <a:t>를 줄이는 방향으로 각 단계를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경사 하강법을 활용하여 손실 함수를 최소화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학습률</a:t>
            </a:r>
            <a:r>
              <a:rPr lang="en-US" altLang="ko-KR" sz="1100" dirty="0"/>
              <a:t>(Learning Rate), </a:t>
            </a:r>
            <a:r>
              <a:rPr lang="ko-KR" altLang="en-US" sz="1100" dirty="0"/>
              <a:t>최대 깊이</a:t>
            </a:r>
            <a:r>
              <a:rPr lang="en-US" altLang="ko-KR" sz="1100" dirty="0"/>
              <a:t>(Max Depth) </a:t>
            </a:r>
            <a:r>
              <a:rPr lang="ko-KR" altLang="en-US" sz="1100" dirty="0"/>
              <a:t>등의 </a:t>
            </a:r>
            <a:r>
              <a:rPr lang="ko-KR" altLang="en-US" sz="1100" dirty="0" err="1"/>
              <a:t>하이퍼파라미터로</a:t>
            </a:r>
            <a:r>
              <a:rPr lang="ko-KR" altLang="en-US" sz="1100" dirty="0"/>
              <a:t> 성능 제어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예측 정확도와 유연한 손실 함수 지원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병렬 처리 어려움 및 느린 학습 속도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하이퍼파라미터</a:t>
            </a:r>
            <a:r>
              <a:rPr lang="ko-KR" altLang="en-US" sz="1100" dirty="0"/>
              <a:t> 튜닝이 성능에 민감</a:t>
            </a:r>
            <a:r>
              <a:rPr lang="en-US" altLang="ko-KR" sz="11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AdaBoost</a:t>
            </a:r>
            <a:r>
              <a:rPr lang="ko-KR" altLang="en-US" sz="1400" b="1" dirty="0"/>
              <a:t>와 </a:t>
            </a:r>
            <a:r>
              <a:rPr lang="ko-KR" altLang="en-US" sz="1400" b="1" dirty="0" err="1"/>
              <a:t>그라디언트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부스팅의</a:t>
            </a:r>
            <a:r>
              <a:rPr lang="ko-KR" altLang="en-US" sz="1400" b="1" dirty="0"/>
              <a:t> 차이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  <a:p>
            <a:pPr algn="ctr"/>
            <a:r>
              <a:rPr lang="ko-KR" altLang="en-US" sz="1400" b="1" dirty="0"/>
              <a:t>가중치 조정</a:t>
            </a:r>
            <a:r>
              <a:rPr lang="en-US" altLang="ko-KR" sz="1400" b="1" dirty="0"/>
              <a:t>(AdaBoost)</a:t>
            </a:r>
            <a:endParaRPr lang="en-US" altLang="ko-KR" sz="14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b="1" dirty="0" err="1"/>
              <a:t>잔차</a:t>
            </a:r>
            <a:r>
              <a:rPr lang="ko-KR" altLang="en-US" sz="1400" b="1" dirty="0"/>
              <a:t> 보완</a:t>
            </a:r>
            <a:r>
              <a:rPr lang="en-US" altLang="ko-KR" sz="1400" b="1" dirty="0"/>
              <a:t>(Gradient Boosting)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12682</TotalTime>
  <Words>7433</Words>
  <Application>Microsoft Office PowerPoint</Application>
  <PresentationFormat>와이드스크린</PresentationFormat>
  <Paragraphs>710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Wingdings</vt:lpstr>
      <vt:lpstr>맑은 고딕</vt:lpstr>
      <vt:lpstr>바탕</vt:lpstr>
      <vt:lpstr>나눔고딕</vt:lpstr>
      <vt:lpstr>한양신명조</vt:lpstr>
      <vt:lpstr>Söhne</vt:lpstr>
      <vt:lpstr>나눔스퀘어 ExtraBold</vt:lpstr>
      <vt:lpstr>Arial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Yujin Lee</cp:lastModifiedBy>
  <cp:revision>71</cp:revision>
  <dcterms:created xsi:type="dcterms:W3CDTF">2020-09-07T02:34:06Z</dcterms:created>
  <dcterms:modified xsi:type="dcterms:W3CDTF">2024-12-01T11:32:56Z</dcterms:modified>
</cp:coreProperties>
</file>